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147197366" r:id="rId5"/>
    <p:sldId id="257" r:id="rId6"/>
    <p:sldId id="2147199141" r:id="rId7"/>
    <p:sldId id="2147199152" r:id="rId8"/>
    <p:sldId id="2147199128" r:id="rId9"/>
    <p:sldId id="2147199142" r:id="rId10"/>
    <p:sldId id="2147199143" r:id="rId11"/>
    <p:sldId id="2147199144" r:id="rId12"/>
    <p:sldId id="2147199153" r:id="rId13"/>
    <p:sldId id="2147199010" r:id="rId14"/>
    <p:sldId id="2147198959" r:id="rId15"/>
    <p:sldId id="2147199004" r:id="rId16"/>
    <p:sldId id="2147198978" r:id="rId17"/>
    <p:sldId id="2147198312" r:id="rId18"/>
    <p:sldId id="2147199023" r:id="rId19"/>
    <p:sldId id="2147199151"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675AD10-1C97-447E-A0AA-ACC34701D8F0}">
          <p14:sldIdLst>
            <p14:sldId id="2147197366"/>
            <p14:sldId id="257"/>
            <p14:sldId id="2147199141"/>
            <p14:sldId id="2147199152"/>
            <p14:sldId id="2147199128"/>
            <p14:sldId id="2147199142"/>
            <p14:sldId id="2147199143"/>
            <p14:sldId id="2147199144"/>
            <p14:sldId id="2147199153"/>
            <p14:sldId id="2147199010"/>
            <p14:sldId id="2147198959"/>
            <p14:sldId id="2147199004"/>
            <p14:sldId id="2147198978"/>
            <p14:sldId id="2147198312"/>
            <p14:sldId id="2147199023"/>
            <p14:sldId id="21471991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005B82"/>
    <a:srgbClr val="58A5C8"/>
    <a:srgbClr val="337C9B"/>
    <a:srgbClr val="23556B"/>
    <a:srgbClr val="E3B0A8"/>
    <a:srgbClr val="A6D3BC"/>
    <a:srgbClr val="3F6D81"/>
    <a:srgbClr val="CCDEE6"/>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D1F70-EBC7-44C5-9045-56A64CCDF4B7}" v="2" dt="2022-03-30T17:50:44.873"/>
    <p1510:client id="{7962E72E-E843-4832-9E7C-402BB5EC10FF}" v="2" dt="2022-03-30T17:56:28.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81" autoAdjust="0"/>
  </p:normalViewPr>
  <p:slideViewPr>
    <p:cSldViewPr snapToGrid="0">
      <p:cViewPr varScale="1">
        <p:scale>
          <a:sx n="82" d="100"/>
          <a:sy n="82" d="100"/>
        </p:scale>
        <p:origin x="32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42 200 </a:t>
            </a:r>
            <a:r>
              <a:rPr lang="en-US" err="1">
                <a:solidFill>
                  <a:schemeClr val="tx1"/>
                </a:solidFill>
              </a:rPr>
              <a:t>personer</a:t>
            </a:r>
            <a:endParaRPr lang="en-US">
              <a:solidFill>
                <a:schemeClr val="tx1"/>
              </a:solidFill>
            </a:endParaRPr>
          </a:p>
        </c:rich>
      </c:tx>
      <c:layout>
        <c:manualLayout>
          <c:xMode val="edge"/>
          <c:yMode val="edge"/>
          <c:x val="0.291550695267019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nb-NO"/>
        </a:p>
      </c:txPr>
    </c:title>
    <c:autoTitleDeleted val="0"/>
    <c:plotArea>
      <c:layout/>
      <c:pieChart>
        <c:varyColors val="1"/>
        <c:ser>
          <c:idx val="0"/>
          <c:order val="0"/>
          <c:tx>
            <c:strRef>
              <c:f>'Ark1'!$B$1</c:f>
              <c:strCache>
                <c:ptCount val="1"/>
                <c:pt idx="0">
                  <c:v>Totalt</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AF7A-4591-B9AE-D0379D163A52}"/>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AF7A-4591-B9AE-D0379D163A5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AF7A-4591-B9AE-D0379D163A52}"/>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AF7A-4591-B9AE-D0379D163A52}"/>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AF7A-4591-B9AE-D0379D163A52}"/>
              </c:ext>
            </c:extLst>
          </c:dPt>
          <c:dLbls>
            <c:dLbl>
              <c:idx val="0"/>
              <c:layout>
                <c:manualLayout>
                  <c:x val="-9.8830368320299997E-2"/>
                  <c:y val="2.3787679517902505E-2"/>
                </c:manualLayout>
              </c:layout>
              <c:showLegendKey val="0"/>
              <c:showVal val="0"/>
              <c:showCatName val="1"/>
              <c:showSerName val="0"/>
              <c:showPercent val="1"/>
              <c:showBubbleSize val="0"/>
              <c:extLst>
                <c:ext xmlns:c15="http://schemas.microsoft.com/office/drawing/2012/chart" uri="{CE6537A1-D6FC-4f65-9D91-7224C49458BB}">
                  <c15:layout>
                    <c:manualLayout>
                      <c:w val="0.32093239321181366"/>
                      <c:h val="0.14601317244103593"/>
                    </c:manualLayout>
                  </c15:layout>
                </c:ext>
                <c:ext xmlns:c16="http://schemas.microsoft.com/office/drawing/2014/chart" uri="{C3380CC4-5D6E-409C-BE32-E72D297353CC}">
                  <c16:uniqueId val="{00000001-AF7A-4591-B9AE-D0379D163A52}"/>
                </c:ext>
              </c:extLst>
            </c:dLbl>
            <c:dLbl>
              <c:idx val="1"/>
              <c:layout>
                <c:manualLayout>
                  <c:x val="-1.7823760897756172E-2"/>
                  <c:y val="-2.3843409642686428E-2"/>
                </c:manualLayout>
              </c:layout>
              <c:showLegendKey val="0"/>
              <c:showVal val="0"/>
              <c:showCatName val="1"/>
              <c:showSerName val="0"/>
              <c:showPercent val="1"/>
              <c:showBubbleSize val="0"/>
              <c:extLst>
                <c:ext xmlns:c15="http://schemas.microsoft.com/office/drawing/2012/chart" uri="{CE6537A1-D6FC-4f65-9D91-7224C49458BB}">
                  <c15:layout>
                    <c:manualLayout>
                      <c:w val="0.24872847815957738"/>
                      <c:h val="0.10055359408975889"/>
                    </c:manualLayout>
                  </c15:layout>
                </c:ext>
                <c:ext xmlns:c16="http://schemas.microsoft.com/office/drawing/2014/chart" uri="{C3380CC4-5D6E-409C-BE32-E72D297353CC}">
                  <c16:uniqueId val="{00000003-AF7A-4591-B9AE-D0379D163A52}"/>
                </c:ext>
              </c:extLst>
            </c:dLbl>
            <c:dLbl>
              <c:idx val="2"/>
              <c:layout>
                <c:manualLayout>
                  <c:x val="-0.11619127281301057"/>
                  <c:y val="6.5455890833769306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r>
                      <a:rPr lang="en-US" err="1">
                        <a:solidFill>
                          <a:schemeClr val="bg1"/>
                        </a:solidFill>
                      </a:rPr>
                      <a:t>Arbeidsavklaring</a:t>
                    </a:r>
                    <a:r>
                      <a:rPr lang="en-US" baseline="0">
                        <a:solidFill>
                          <a:schemeClr val="bg1"/>
                        </a:solidFill>
                      </a:rPr>
                      <a:t>
</a:t>
                    </a:r>
                    <a:fld id="{4028958D-33D7-4982-8F69-BCD6EFDE8625}" type="PERCENTAGE">
                      <a:rPr lang="en-US" baseline="0">
                        <a:solidFill>
                          <a:schemeClr val="bg1"/>
                        </a:solidFill>
                      </a:rPr>
                      <a:pPr>
                        <a:defRPr>
                          <a:solidFill>
                            <a:schemeClr val="bg1"/>
                          </a:solidFill>
                        </a:defRPr>
                      </a:pPr>
                      <a:t>[PROSENT]</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0"/>
              <c:showCatName val="1"/>
              <c:showSerName val="0"/>
              <c:showPercent val="1"/>
              <c:showBubbleSize val="0"/>
              <c:extLst>
                <c:ext xmlns:c15="http://schemas.microsoft.com/office/drawing/2012/chart" uri="{CE6537A1-D6FC-4f65-9D91-7224C49458BB}">
                  <c15:layout>
                    <c:manualLayout>
                      <c:w val="0.32510539877507255"/>
                      <c:h val="0.14601317244103593"/>
                    </c:manualLayout>
                  </c15:layout>
                  <c15:dlblFieldTable/>
                  <c15:showDataLabelsRange val="0"/>
                </c:ext>
                <c:ext xmlns:c16="http://schemas.microsoft.com/office/drawing/2014/chart" uri="{C3380CC4-5D6E-409C-BE32-E72D297353CC}">
                  <c16:uniqueId val="{00000005-AF7A-4591-B9AE-D0379D163A52}"/>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0656868744140614"/>
                      <c:h val="0.14498425194337328"/>
                    </c:manualLayout>
                  </c15:layout>
                </c:ext>
                <c:ext xmlns:c16="http://schemas.microsoft.com/office/drawing/2014/chart" uri="{C3380CC4-5D6E-409C-BE32-E72D297353CC}">
                  <c16:uniqueId val="{00000009-AF7A-4591-B9AE-D0379D163A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'Ark1'!$A$2:$A$6</c:f>
              <c:strCache>
                <c:ptCount val="5"/>
                <c:pt idx="0">
                  <c:v>Arbeidsledige</c:v>
                </c:pt>
                <c:pt idx="1">
                  <c:v>Sykmeldte</c:v>
                </c:pt>
                <c:pt idx="2">
                  <c:v>AAP</c:v>
                </c:pt>
                <c:pt idx="3">
                  <c:v>Uføre </c:v>
                </c:pt>
                <c:pt idx="4">
                  <c:v>Utenforskap</c:v>
                </c:pt>
              </c:strCache>
            </c:strRef>
          </c:cat>
          <c:val>
            <c:numRef>
              <c:f>'Ark1'!$B$2:$B$6</c:f>
              <c:numCache>
                <c:formatCode>General</c:formatCode>
                <c:ptCount val="5"/>
                <c:pt idx="0">
                  <c:v>3500</c:v>
                </c:pt>
                <c:pt idx="1">
                  <c:v>2500</c:v>
                </c:pt>
                <c:pt idx="2">
                  <c:v>6500</c:v>
                </c:pt>
                <c:pt idx="3">
                  <c:v>17700</c:v>
                </c:pt>
                <c:pt idx="4">
                  <c:v>12000</c:v>
                </c:pt>
              </c:numCache>
            </c:numRef>
          </c:val>
          <c:extLst>
            <c:ext xmlns:c16="http://schemas.microsoft.com/office/drawing/2014/chart" uri="{C3380CC4-5D6E-409C-BE32-E72D297353CC}">
              <c16:uniqueId val="{0000000A-AF7A-4591-B9AE-D0379D163A5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10 787 er under 30 </a:t>
            </a:r>
            <a:r>
              <a:rPr lang="en-US" err="1">
                <a:solidFill>
                  <a:schemeClr val="tx1"/>
                </a:solidFill>
              </a:rPr>
              <a:t>år</a:t>
            </a:r>
            <a:endParaRPr lang="en-US">
              <a:solidFill>
                <a:schemeClr val="tx1"/>
              </a:solidFill>
            </a:endParaRPr>
          </a:p>
        </c:rich>
      </c:tx>
      <c:layout>
        <c:manualLayout>
          <c:xMode val="edge"/>
          <c:yMode val="edge"/>
          <c:x val="0.2339263832746971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nb-NO"/>
        </a:p>
      </c:txPr>
    </c:title>
    <c:autoTitleDeleted val="0"/>
    <c:plotArea>
      <c:layout/>
      <c:pieChart>
        <c:varyColors val="1"/>
        <c:ser>
          <c:idx val="0"/>
          <c:order val="0"/>
          <c:tx>
            <c:strRef>
              <c:f>'Ark1'!$C$1</c:f>
              <c:strCache>
                <c:ptCount val="1"/>
                <c:pt idx="0">
                  <c:v>Under 30 år</c:v>
                </c:pt>
              </c:strCache>
            </c:strRef>
          </c:tx>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1A8A-433C-8F23-3FFF6B492D4F}"/>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1A8A-433C-8F23-3FFF6B492D4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A8A-433C-8F23-3FFF6B492D4F}"/>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1A8A-433C-8F23-3FFF6B492D4F}"/>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1A8A-433C-8F23-3FFF6B492D4F}"/>
              </c:ext>
            </c:extLst>
          </c:dPt>
          <c:dLbls>
            <c:dLbl>
              <c:idx val="0"/>
              <c:layout>
                <c:manualLayout>
                  <c:x val="-0.14966892714993854"/>
                  <c:y val="4.7655007884766058E-2"/>
                </c:manualLayout>
              </c:layout>
              <c:showLegendKey val="0"/>
              <c:showVal val="0"/>
              <c:showCatName val="1"/>
              <c:showSerName val="0"/>
              <c:showPercent val="1"/>
              <c:showBubbleSize val="0"/>
              <c:extLst>
                <c:ext xmlns:c15="http://schemas.microsoft.com/office/drawing/2012/chart" uri="{CE6537A1-D6FC-4f65-9D91-7224C49458BB}">
                  <c15:layout>
                    <c:manualLayout>
                      <c:w val="0.31203985482351732"/>
                      <c:h val="0.1564884520740995"/>
                    </c:manualLayout>
                  </c15:layout>
                </c:ext>
                <c:ext xmlns:c16="http://schemas.microsoft.com/office/drawing/2014/chart" uri="{C3380CC4-5D6E-409C-BE32-E72D297353CC}">
                  <c16:uniqueId val="{00000001-1A8A-433C-8F23-3FFF6B492D4F}"/>
                </c:ext>
              </c:extLst>
            </c:dLbl>
            <c:dLbl>
              <c:idx val="1"/>
              <c:layout>
                <c:manualLayout>
                  <c:x val="4.7211926542217678E-3"/>
                  <c:y val="7.329887266933852E-3"/>
                </c:manualLayout>
              </c:layout>
              <c:showLegendKey val="0"/>
              <c:showVal val="0"/>
              <c:showCatName val="1"/>
              <c:showSerName val="0"/>
              <c:showPercent val="1"/>
              <c:showBubbleSize val="0"/>
              <c:extLst>
                <c:ext xmlns:c15="http://schemas.microsoft.com/office/drawing/2012/chart" uri="{CE6537A1-D6FC-4f65-9D91-7224C49458BB}">
                  <c15:layout>
                    <c:manualLayout>
                      <c:w val="0.22682216402716016"/>
                      <c:h val="0.15509744361121861"/>
                    </c:manualLayout>
                  </c15:layout>
                </c:ext>
                <c:ext xmlns:c16="http://schemas.microsoft.com/office/drawing/2014/chart" uri="{C3380CC4-5D6E-409C-BE32-E72D297353CC}">
                  <c16:uniqueId val="{00000003-1A8A-433C-8F23-3FFF6B492D4F}"/>
                </c:ext>
              </c:extLst>
            </c:dLbl>
            <c:dLbl>
              <c:idx val="2"/>
              <c:layout>
                <c:manualLayout>
                  <c:x val="-5.8199914814808851E-2"/>
                  <c:y val="8.3618720573878716E-2"/>
                </c:manualLayout>
              </c:layout>
              <c:tx>
                <c:rich>
                  <a:bodyPr/>
                  <a:lstStyle/>
                  <a:p>
                    <a:r>
                      <a:rPr lang="en-US" err="1"/>
                      <a:t>Arbeidsavklaring</a:t>
                    </a:r>
                    <a:r>
                      <a:rPr lang="en-US" baseline="0"/>
                      <a:t>
</a:t>
                    </a:r>
                    <a:fld id="{1F4F803E-0FD0-45C9-A7E3-D6FC09F26D8B}" type="PERCENTAGE">
                      <a:rPr lang="en-US" baseline="0"/>
                      <a:pPr/>
                      <a:t>[PROSENT]</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4683367934366177"/>
                      <c:h val="0.15509744361121861"/>
                    </c:manualLayout>
                  </c15:layout>
                  <c15:dlblFieldTable/>
                  <c15:showDataLabelsRange val="0"/>
                </c:ext>
                <c:ext xmlns:c16="http://schemas.microsoft.com/office/drawing/2014/chart" uri="{C3380CC4-5D6E-409C-BE32-E72D297353CC}">
                  <c16:uniqueId val="{00000005-1A8A-433C-8F23-3FFF6B492D4F}"/>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0927844017906142"/>
                      <c:h val="0.15400450839038363"/>
                    </c:manualLayout>
                  </c15:layout>
                </c:ext>
                <c:ext xmlns:c16="http://schemas.microsoft.com/office/drawing/2014/chart" uri="{C3380CC4-5D6E-409C-BE32-E72D297353CC}">
                  <c16:uniqueId val="{00000009-1A8A-433C-8F23-3FFF6B492D4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'Ark1'!$A$2:$A$6</c:f>
              <c:strCache>
                <c:ptCount val="5"/>
                <c:pt idx="0">
                  <c:v>Arbeidsledige</c:v>
                </c:pt>
                <c:pt idx="1">
                  <c:v>Sykmeldte</c:v>
                </c:pt>
                <c:pt idx="2">
                  <c:v>AAP</c:v>
                </c:pt>
                <c:pt idx="3">
                  <c:v>Uføre </c:v>
                </c:pt>
                <c:pt idx="4">
                  <c:v>Utenforskap</c:v>
                </c:pt>
              </c:strCache>
            </c:strRef>
          </c:cat>
          <c:val>
            <c:numRef>
              <c:f>'Ark1'!$C$2:$C$6</c:f>
              <c:numCache>
                <c:formatCode>General</c:formatCode>
                <c:ptCount val="5"/>
                <c:pt idx="0">
                  <c:v>1120</c:v>
                </c:pt>
                <c:pt idx="1">
                  <c:v>375</c:v>
                </c:pt>
                <c:pt idx="2">
                  <c:v>1355</c:v>
                </c:pt>
                <c:pt idx="3">
                  <c:v>937</c:v>
                </c:pt>
                <c:pt idx="4">
                  <c:v>7000</c:v>
                </c:pt>
              </c:numCache>
            </c:numRef>
          </c:val>
          <c:extLst>
            <c:ext xmlns:c16="http://schemas.microsoft.com/office/drawing/2014/chart" uri="{C3380CC4-5D6E-409C-BE32-E72D297353CC}">
              <c16:uniqueId val="{0000000A-1A8A-433C-8F23-3FFF6B492D4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6FD-D711-124E-A3E3-0FBE1F8F0CE4}" type="datetimeFigureOut">
              <a:rPr lang="nb-NO" smtClean="0"/>
              <a:t>26.09.2023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vno.sharepoint.com/sites/intranett-fellesnyheter/SitePages/Ny-virksomhetsstrategi--F%C3%B8rste-versjon-av-n%C3%A5situasjonsanalyse-og-trender-publisert.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Hovedside på Navet:</a:t>
            </a:r>
            <a:br>
              <a:rPr lang="nb-NO"/>
            </a:br>
            <a:r>
              <a:rPr lang="nb-NO"/>
              <a:t>https://navno.sharepoint.com/sites/intranett-ny-virksomhetsstrategi</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376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6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a:effectLst/>
              </a:rPr>
              <a:t>NAV er til for brukerne. Derfor har vi bedt om råd og innspill fra både personbrukere, arbeidsgivere og samarbeidspartnere underveis.</a:t>
            </a:r>
            <a:br>
              <a:rPr lang="nb-NO" sz="1200" i="0">
                <a:effectLst/>
              </a:rPr>
            </a:br>
            <a:br>
              <a:rPr lang="nb-NO" sz="1200" i="0">
                <a:effectLst/>
              </a:rPr>
            </a:br>
            <a:r>
              <a:rPr lang="nb-NO" sz="1200" i="0">
                <a:effectLst/>
              </a:rPr>
              <a:t>***</a:t>
            </a:r>
            <a:endParaRPr lang="nb-NO" b="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a:p>
          <a:p>
            <a:pPr marL="0" marR="0" lvl="0" indent="0" algn="l" defTabSz="914400" rtl="0" eaLnBrk="1" fontAlgn="auto" latinLnBrk="0" hangingPunct="1">
              <a:lnSpc>
                <a:spcPct val="100000"/>
              </a:lnSpc>
              <a:spcBef>
                <a:spcPts val="0"/>
              </a:spcBef>
              <a:spcAft>
                <a:spcPts val="0"/>
              </a:spcAft>
              <a:buClrTx/>
              <a:buSzTx/>
              <a:buFontTx/>
              <a:buNone/>
              <a:tabLst/>
              <a:defRPr/>
            </a:pPr>
            <a:r>
              <a:rPr lang="nb-NO" b="0"/>
              <a:t>Det er etablert såkalte </a:t>
            </a:r>
            <a:r>
              <a:rPr lang="nb-NO" b="1"/>
              <a:t>perspektivgrupper </a:t>
            </a:r>
            <a:r>
              <a:rPr lang="nb-NO"/>
              <a:t>for utvalgte </a:t>
            </a:r>
            <a:r>
              <a:rPr lang="nb-NO" u="sng"/>
              <a:t>brukere, arbeidsgivere</a:t>
            </a:r>
            <a:r>
              <a:rPr lang="nb-NO"/>
              <a:t> og a</a:t>
            </a:r>
            <a:r>
              <a:rPr lang="nb-NO" u="sng"/>
              <a:t>nsatte</a:t>
            </a:r>
            <a:r>
              <a:rPr lang="nb-NO"/>
              <a:t> som skal gi </a:t>
            </a:r>
            <a:r>
              <a:rPr lang="nb-NO" u="sng"/>
              <a:t>tilleggsinnsikt</a:t>
            </a:r>
            <a:r>
              <a:rPr lang="nb-NO"/>
              <a:t> ut over det vi får i de andre foraene.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Vi har arrangert møter med sentralt brukerutvalg med jevne mellomrom helt siden 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Partnerskapet</a:t>
            </a:r>
            <a:r>
              <a:rPr lang="nb-NO" b="1"/>
              <a:t> </a:t>
            </a:r>
            <a:r>
              <a:rPr lang="nb-NO"/>
              <a:t>– det er utpekt en kontaktperson i hvert fylke som skal bistå prosjektet med dialogen med partnerskapene i alle fylker.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etablert en </a:t>
            </a:r>
            <a:r>
              <a:rPr lang="nb-NO" b="1"/>
              <a:t>ekstern utfordrergruppe </a:t>
            </a:r>
            <a:r>
              <a:rPr lang="nb-NO"/>
              <a:t>med utvalgte representanter fra NAVs økosystem. Disse er eksterne samarbeidspartnere innen utdanning og helse fra andre etater, som eksempelvis kan gi oss innspill på hvilke </a:t>
            </a:r>
            <a:r>
              <a:rPr lang="nb-NO" u="sng"/>
              <a:t>gap</a:t>
            </a:r>
            <a:r>
              <a:rPr lang="nb-NO"/>
              <a:t> de mener vi bør dekke.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indent="0">
              <a:buFont typeface="Arial" panose="020B0604020202020204" pitchFamily="34" charset="0"/>
              <a:buNone/>
            </a:pPr>
            <a:r>
              <a:rPr lang="nb-NO"/>
              <a:t>Det er etablert to </a:t>
            </a:r>
            <a:r>
              <a:rPr lang="nb-NO" b="1"/>
              <a:t>ekspertgrupper</a:t>
            </a:r>
            <a:r>
              <a:rPr lang="nb-NO"/>
              <a:t>; en innenfor teknologi og en innenfor sysselsetting. Disse skal være med å løfte perspektivet og vurdere muligheter fremover.</a:t>
            </a:r>
          </a:p>
          <a:p>
            <a:pPr marL="0" indent="0">
              <a:buFont typeface="Arial" panose="020B0604020202020204" pitchFamily="34" charset="0"/>
              <a:buNone/>
            </a:pPr>
            <a:endParaRPr lang="nb-NO"/>
          </a:p>
          <a:p>
            <a:pPr marL="0" indent="0">
              <a:buFont typeface="Arial" panose="020B0604020202020204" pitchFamily="34" charset="0"/>
              <a:buNone/>
            </a:pPr>
            <a:r>
              <a:rPr lang="nb-NO"/>
              <a:t>***</a:t>
            </a:r>
          </a:p>
          <a:p>
            <a:pPr marL="0" indent="0">
              <a:buFont typeface="Arial" panose="020B0604020202020204" pitchFamily="34" charset="0"/>
              <a:buNone/>
            </a:pPr>
            <a:endParaRPr lang="nb-NO"/>
          </a:p>
          <a:p>
            <a:pPr marL="0" indent="0">
              <a:buFont typeface="Arial" panose="020B0604020202020204" pitchFamily="34" charset="0"/>
              <a:buNone/>
            </a:pPr>
            <a:r>
              <a:rPr lang="nb-NO"/>
              <a:t>Innsikten fra disse gruppene tar vi med oss inn i diskusjon i styringsgruppen og topplederforum, og representanter fra gruppene kommer og deler sine vurderinger.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0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nb-NO" b="1"/>
              <a:t>Vi har involvert de ansatte på flere måter underveis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b-NO"/>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b-NO"/>
              <a:t>Dialog med de tillitsvalgte har vært vesentlig, både når det gjelder nåsituasjon og tanker om hvor NAV skal være om 10 år. </a:t>
            </a:r>
          </a:p>
          <a:p>
            <a:pPr marL="228600" indent="-228600">
              <a:buFont typeface="+mj-lt"/>
              <a:buAutoNum type="arabicPeriod"/>
            </a:pPr>
            <a:endParaRPr lang="nb-NO"/>
          </a:p>
          <a:p>
            <a:pPr marL="228600" indent="-228600">
              <a:buFont typeface="+mj-lt"/>
              <a:buAutoNum type="arabicPeriod"/>
            </a:pPr>
            <a:r>
              <a:rPr lang="nb-NO"/>
              <a:t>En perspektivgruppe bestående av åtte ansatte deltok i dybdeintervjuer i forbindelse med nåsituasjonsanalysen.</a:t>
            </a:r>
          </a:p>
          <a:p>
            <a:pPr marL="228600" indent="-228600">
              <a:buFont typeface="+mj-lt"/>
              <a:buAutoNum type="arabicPeriod"/>
            </a:pPr>
            <a:endParaRPr lang="nb-NO"/>
          </a:p>
          <a:p>
            <a:pPr marL="228600" indent="-228600">
              <a:buFont typeface="+mj-lt"/>
              <a:buAutoNum type="arabicPeriod"/>
            </a:pPr>
            <a:r>
              <a:rPr lang="nb-NO"/>
              <a:t>Topplederne for resultatområdene har vært involvert en rekke ganger underveis i prosessen.</a:t>
            </a:r>
          </a:p>
          <a:p>
            <a:pPr marL="228600" indent="-228600">
              <a:buFont typeface="+mj-lt"/>
              <a:buAutoNum type="arabicPeriod"/>
            </a:pPr>
            <a:endParaRPr lang="nb-NO"/>
          </a:p>
          <a:p>
            <a:pPr marL="228600" indent="-228600">
              <a:buFont typeface="+mj-lt"/>
              <a:buAutoNum type="arabicPeriod"/>
            </a:pPr>
            <a:r>
              <a:rPr lang="nb-NO"/>
              <a:t>I februar arrangerer prosjektet 6 digitale workshoper som er åpen for 6 x 300 personer, der vi ber om innspill på de strategiske ambisjonene. </a:t>
            </a:r>
          </a:p>
          <a:p>
            <a:pPr marL="228600" indent="-228600">
              <a:buFont typeface="+mj-lt"/>
              <a:buAutoNum type="arabicPeriod"/>
            </a:pPr>
            <a:endParaRPr lang="nb-NO"/>
          </a:p>
          <a:p>
            <a:pPr marL="228600" indent="-228600">
              <a:buFont typeface="+mj-lt"/>
              <a:buAutoNum type="arabicPeriod"/>
            </a:pPr>
            <a:r>
              <a:rPr lang="nb-NO"/>
              <a:t>Vi har også gjennomført gruppeintervju med nye ledere i NAV</a:t>
            </a:r>
            <a:br>
              <a:rPr lang="nb-NO"/>
            </a:br>
            <a:endParaRPr lang="nb-NO"/>
          </a:p>
          <a:p>
            <a:pPr marL="228600" indent="-228600">
              <a:buFont typeface="+mj-lt"/>
              <a:buAutoNum type="arabicPeriod"/>
            </a:pPr>
            <a:r>
              <a:rPr lang="nb-NO"/>
              <a:t>Alle ansatte fikk tilsendt spørreundersøkelse etter allmøtet 15. oktober. Vi gjentar dette 11. februar.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30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8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å etablere et felles utgangspunkt for strategiprosessen, var det nødvendig å fastsette samfunnsoppdraget for NAV. Dette er jo bredt og forstås forskjellig i forskjellige deler av virksomheten. Likevel er vi del av den samme helhet, det er det viktig å ha en bevissthet om.</a:t>
            </a:r>
          </a:p>
          <a:p>
            <a:endParaRPr lang="nb-NO"/>
          </a:p>
          <a:p>
            <a:r>
              <a:rPr lang="nb-NO"/>
              <a:t>For å vite hvor vi går må vi vite hvor vi står. Nåsituasjonsanalysen pekte på styrker og smertepunkter vi opplever i NAV. Strategien skal bygge på styrkene og bøte på smertepunktene.</a:t>
            </a:r>
          </a:p>
          <a:p>
            <a:endParaRPr lang="nb-NO"/>
          </a:p>
          <a:p>
            <a:r>
              <a:rPr lang="nb-NO"/>
              <a:t>Vi har involvert de lokale partnerskapene i diskusjoner om nåsituasjon, partnerskapet og strategisk retning til NAV. Vi har tatt frem en pakke som sammenfatter deres innspill. De skal også involveres i den utpekte strategiske retningen for NAV.</a:t>
            </a:r>
          </a:p>
          <a:p>
            <a:endParaRPr lang="nb-NO"/>
          </a:p>
          <a:p>
            <a:r>
              <a:rPr lang="nb-NO"/>
              <a:t>Strategien skal være ferdig til påsken. Den skal peke på hva vi skal oppnå/hvilke effekt vi skal ha på våre omgivelser- samfunnet, brukerne, arbeidsgiverne, gjennom et sett av strategiske ambisjoner. </a:t>
            </a:r>
          </a:p>
          <a:p>
            <a:endParaRPr lang="nb-NO"/>
          </a:p>
          <a:p>
            <a:r>
              <a:rPr lang="nb-NO"/>
              <a:t>For å oppnå ambisjonene må vi gjøre noe- det er innsatsområdene.</a:t>
            </a:r>
          </a:p>
          <a:p>
            <a:endParaRPr lang="nb-NO"/>
          </a:p>
          <a:p>
            <a:r>
              <a:rPr lang="nb-NO"/>
              <a:t>Det er de to sistnevnte denne diskusjonen bidrar til å definere.</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09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ClrTx/>
            </a:pPr>
            <a:r>
              <a:rPr lang="nb-NO" sz="2400" b="0" i="0">
                <a:effectLst/>
                <a:latin typeface="Calibri" panose="020F0502020204030204" pitchFamily="34" charset="0"/>
              </a:rPr>
              <a:t>Strategiprosessen startet med </a:t>
            </a:r>
            <a:r>
              <a:rPr lang="nb-NO" sz="2400" b="0" i="0" u="sng">
                <a:solidFill>
                  <a:srgbClr val="6888C9"/>
                </a:solidFill>
                <a:effectLst/>
                <a:latin typeface="Calibri" panose="020F0502020204030204" pitchFamily="34" charset="0"/>
                <a:hlinkClick r:id="rId3" tooltip="https://navno.sharepoint.com/sites/intranett-fellesnyheter/sitepages/ny-virksomhetsstrategi--f%c3%b8rste-versjon-av-n%c3%a5situasjonsanalyse-og-trender-publisert.aspx"/>
              </a:rPr>
              <a:t>et dypdykk i nåsituasjonen</a:t>
            </a:r>
            <a:r>
              <a:rPr lang="nb-NO" sz="2400" b="0" i="0">
                <a:effectLst/>
                <a:latin typeface="Calibri" panose="020F0502020204030204" pitchFamily="34" charset="0"/>
              </a:rPr>
              <a:t>. Hva fungerer godt i dag, og hvilke utfordringer ser vi? Som en del av dette har vi også sett på hvilke trender som møter oss.  </a:t>
            </a:r>
          </a:p>
          <a:p>
            <a:pPr>
              <a:buClrTx/>
            </a:pPr>
            <a:r>
              <a:rPr lang="nb-NO" sz="2400" b="0" i="0">
                <a:effectLst/>
                <a:latin typeface="Calibri" panose="020F0502020204030204" pitchFamily="34" charset="0"/>
              </a:rPr>
              <a:t>En felles forståelse for nåsituasjonen, har vært avgjørende for å diskutere den strategiske retningen videre. </a:t>
            </a:r>
          </a:p>
          <a:p>
            <a:pPr>
              <a:buClrTx/>
            </a:pPr>
            <a:endParaRPr lang="nb-NO" sz="2400" b="0"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a:effectLst/>
                <a:latin typeface="Calibri" panose="020F0502020204030204" pitchFamily="34" charset="0"/>
              </a:rPr>
              <a:t>De siste par månedene har vi jobbet med ulike strategiske ambisjoner, som beskriver ønsket fremtidig situasjon for brukere, arbeidsgivere og omverden i 2030.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a:effectLst/>
                <a:latin typeface="Calibri" panose="020F0502020204030204" pitchFamily="34" charset="0"/>
              </a:rPr>
              <a:t>Arbeidet har satt store og viktige spørsmål på dagsorden, og illustrerer bredden og kompleksiteten i samfunnsoppdraget vårt.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0"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a:effectLst/>
                <a:latin typeface="Calibri" panose="020F0502020204030204" pitchFamily="34" charset="0"/>
              </a:rPr>
              <a:t>Vi har nå landet på tre ambisjoner vi mener tar for seg viktige tema for å beskrive hvor NAV skal være i 2030, og som det er viktig at vi skrur på for å gjøre noe med smertepunktene vi har identifisert.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0"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i="0">
                <a:effectLst/>
                <a:latin typeface="Calibri" panose="020F0502020204030204" pitchFamily="34" charset="0"/>
              </a:rPr>
              <a:t>Disse er nå utgangspunktet for diskusjonen vi ønsker å ha med dere. </a:t>
            </a:r>
            <a:endParaRPr lang="nb-NO" sz="4400" b="0" i="0">
              <a:effectLst/>
              <a:latin typeface="Segoe UI" panose="020B0502040204020203" pitchFamily="34" charset="0"/>
            </a:endParaRPr>
          </a:p>
          <a:p>
            <a:pPr>
              <a:buClrTx/>
            </a:pPr>
            <a:endParaRPr lang="nb-NO" sz="2400" b="0" i="0">
              <a:effectLst/>
              <a:latin typeface="Calibri" panose="020F0502020204030204" pitchFamily="34" charset="0"/>
            </a:endParaRPr>
          </a:p>
          <a:p>
            <a:pPr>
              <a:buClrTx/>
            </a:pPr>
            <a:endParaRPr lang="nb-NO" sz="2400" b="0" i="0">
              <a:effectLst/>
              <a:latin typeface="Calibri" panose="020F0502020204030204" pitchFamily="34" charset="0"/>
            </a:endParaRPr>
          </a:p>
          <a:p>
            <a:pPr>
              <a:buClrTx/>
            </a:pPr>
            <a:endParaRPr lang="nb-NO" sz="2400" b="0" i="0">
              <a:effectLst/>
              <a:latin typeface="Calibri" panose="020F0502020204030204" pitchFamily="34" charset="0"/>
            </a:endParaRPr>
          </a:p>
          <a:p>
            <a:pPr>
              <a:buClrTx/>
            </a:pPr>
            <a:endParaRPr lang="nb-NO" sz="2400" b="0" i="0">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1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Nå-situasjon og trender: Kommunene kjente seg igjen</a:t>
            </a:r>
          </a:p>
        </p:txBody>
      </p:sp>
      <p:sp>
        <p:nvSpPr>
          <p:cNvPr id="4" name="Plassholder for lysbildenummer 3"/>
          <p:cNvSpPr>
            <a:spLocks noGrp="1"/>
          </p:cNvSpPr>
          <p:nvPr>
            <p:ph type="sldNum" sz="quarter" idx="5"/>
          </p:nvPr>
        </p:nvSpPr>
        <p:spPr/>
        <p:txBody>
          <a:bodyPr/>
          <a:lstStyle/>
          <a:p>
            <a:fld id="{071B4BBF-70B9-8047-B02F-2484F1EA6A40}" type="slidenum">
              <a:rPr lang="nb-NO" smtClean="0"/>
              <a:t>2</a:t>
            </a:fld>
            <a:endParaRPr lang="nb-NO"/>
          </a:p>
        </p:txBody>
      </p:sp>
    </p:spTree>
    <p:extLst>
      <p:ext uri="{BB962C8B-B14F-4D97-AF65-F5344CB8AC3E}">
        <p14:creationId xmlns:p14="http://schemas.microsoft.com/office/powerpoint/2010/main" val="340184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Se flere detaljer om hva vi driver med akkurat nå på Navet: https://navno.sharepoint.com/sites/intranett-ny-virksomhetsstrategi </a:t>
            </a:r>
          </a:p>
          <a:p>
            <a:r>
              <a:rPr lang="nb-NO"/>
              <a:t> </a:t>
            </a:r>
            <a:endParaRPr lang="nb-NO">
              <a:cs typeface="Calibri"/>
            </a:endParaRPr>
          </a:p>
          <a:p>
            <a:r>
              <a:rPr lang="nb-NO">
                <a:cs typeface="Calibri"/>
              </a:rPr>
              <a:t>Vi er på steget nå - definere strategiske prioriteringer </a:t>
            </a:r>
          </a:p>
          <a:p>
            <a:r>
              <a:rPr lang="nb-NO">
                <a:cs typeface="Calibri"/>
              </a:rPr>
              <a:t>De strategiske valgene vi gjør de nest tre årene vil baseres på det som er det langsiktige bilde – 10 år, NAV skal være slik og slik</a:t>
            </a:r>
          </a:p>
          <a:p>
            <a:r>
              <a:rPr lang="nb-NO">
                <a:cs typeface="Calibri"/>
              </a:rPr>
              <a:t>- videre – jobbe nå - utøvelse av rollene våre - </a:t>
            </a:r>
          </a:p>
          <a:p>
            <a:r>
              <a:rPr lang="nb-NO">
                <a:cs typeface="Calibri"/>
              </a:rPr>
              <a:t>- ambisjon 1 – mobilisere arbeidskraft... - vi må endre på </a:t>
            </a:r>
            <a:r>
              <a:rPr lang="nb-NO" err="1">
                <a:cs typeface="Calibri"/>
              </a:rPr>
              <a:t>enon</a:t>
            </a:r>
            <a:r>
              <a:rPr lang="nb-NO">
                <a:cs typeface="Calibri"/>
              </a:rPr>
              <a:t> av måtene vi arbeider på for å komme dit – relevant tilbakemelding fra kommunene og alle andre – hva ser dere at vi bør gjøre, hva mener du at vi bør gjøre for å være i stand til å mobilisere arbeidskraft i et arbeidsliv i omstilling</a:t>
            </a:r>
          </a:p>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50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Totalt 16-67 år	Under 30 år</a:t>
            </a:r>
          </a:p>
          <a:p>
            <a:r>
              <a:rPr lang="nb-NO"/>
              <a:t>Arbeidsledige	3500	1120</a:t>
            </a:r>
          </a:p>
          <a:p>
            <a:r>
              <a:rPr lang="nb-NO"/>
              <a:t>Sykmeldte	2500	375</a:t>
            </a:r>
          </a:p>
          <a:p>
            <a:r>
              <a:rPr lang="nb-NO"/>
              <a:t>AAP	6500	1355</a:t>
            </a:r>
          </a:p>
          <a:p>
            <a:r>
              <a:rPr lang="nb-NO"/>
              <a:t>Uføre 	17700	937</a:t>
            </a:r>
          </a:p>
          <a:p>
            <a:r>
              <a:rPr lang="nb-NO"/>
              <a:t>Utenforskap	12000	7000</a:t>
            </a:r>
          </a:p>
          <a:p>
            <a:r>
              <a:rPr lang="nb-NO"/>
              <a:t>Totalt	42200	10787</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a:t>
            </a:fld>
            <a:endParaRPr lang="nb-NO"/>
          </a:p>
        </p:txBody>
      </p:sp>
    </p:spTree>
    <p:extLst>
      <p:ext uri="{BB962C8B-B14F-4D97-AF65-F5344CB8AC3E}">
        <p14:creationId xmlns:p14="http://schemas.microsoft.com/office/powerpoint/2010/main" val="357288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latin typeface="Segoe UI Web (West European)"/>
              </a:rPr>
              <a:t>Ambisjon 1</a:t>
            </a:r>
            <a:br>
              <a:rPr lang="nb-NO" b="0" i="0" dirty="0">
                <a:solidFill>
                  <a:srgbClr val="000000"/>
                </a:solidFill>
                <a:effectLst/>
                <a:latin typeface="Segoe UI Web (West European)"/>
              </a:rPr>
            </a:br>
            <a:r>
              <a:rPr lang="nb-NO" b="0" i="0" dirty="0">
                <a:solidFill>
                  <a:srgbClr val="000000"/>
                </a:solidFill>
                <a:effectLst/>
                <a:latin typeface="Segoe UI Web (West European)"/>
              </a:rPr>
              <a:t>Vi forventer et arbeidsliv i rask omstilling i årene som kommer, og at det kan bli utfordrende å få tak i kvalifisert arbeidskraft. Samtidig frykter vi at mange kan havne utenfor arbeidslivet. NAV må derfor være gode på å møte omstillingsbehovet i arbeidsmarkedet. Vi må bidra til at flere blir kvalifisert, og ikke minst må vi jobbe for at flere kan få bidra med sine ressurser. NAV skaper ikke arbeid, og vi kan derfor ikke lykkes uten å spille på lag med arbeidsgivere. Arbeidsgivere må oppleve samarbeidet med oss som relevant og verdifullt. Vi må forstå utviklingen i arbeidsmarkedet og levere tjenester som møter denne utviklingen slik at flest mulig får delta i arbeids- og samfunnslivet. Slik trygger vi velferdsstaten for fremtiden og livskvalitet for den enkelte.</a:t>
            </a:r>
            <a:endParaRPr lang="nb-NO" dirty="0"/>
          </a:p>
          <a:p>
            <a:endParaRPr lang="nb-NO" b="1" i="0" dirty="0">
              <a:solidFill>
                <a:srgbClr val="000000"/>
              </a:solidFill>
              <a:effectLst/>
              <a:latin typeface="Segoe UI Web (West European)"/>
            </a:endParaRPr>
          </a:p>
          <a:p>
            <a:r>
              <a:rPr lang="nb-NO" b="1" i="0" dirty="0">
                <a:solidFill>
                  <a:srgbClr val="000000"/>
                </a:solidFill>
                <a:effectLst/>
                <a:latin typeface="Segoe UI Web (West European)"/>
              </a:rPr>
              <a:t>Ambisjon 2</a:t>
            </a:r>
          </a:p>
          <a:p>
            <a:r>
              <a:rPr lang="nb-NO" b="0" i="0" dirty="0">
                <a:solidFill>
                  <a:srgbClr val="000000"/>
                </a:solidFill>
                <a:effectLst/>
                <a:latin typeface="Segoe UI Web (West European)"/>
              </a:rPr>
              <a:t>De fleste mennesker ønsker å klare seg selv. Det må derfor bli enklere å få de ytelsene man har krav på fra NAV, og tjenestene våre må bli enklere å bruke. Vi vil gi ytelser automatisk der det er mulig, og gjøre det enkelt å søke når det er nødvendig. For å bygge bedre velferdstjenester må vi utvide handlingsrommet vi har i regelverk, mennesker og teknologi bedre enn i dag - og vi må bidra til å skape økt handlingsrom der dette er for trangt. Vi må få bedre data, stole på brukeren når dataene tilsier det, og gjennom dette bygge gjensidig tillit.</a:t>
            </a:r>
          </a:p>
          <a:p>
            <a:endParaRPr lang="nb-NO" b="0" i="0" dirty="0">
              <a:solidFill>
                <a:srgbClr val="000000"/>
              </a:solidFill>
              <a:effectLst/>
              <a:latin typeface="Segoe UI Web (West 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latin typeface="Segoe UI Web (West European)"/>
              </a:rPr>
              <a:t>Ambisjon 3</a:t>
            </a:r>
            <a:br>
              <a:rPr lang="nb-NO" b="0" i="0" dirty="0">
                <a:solidFill>
                  <a:srgbClr val="000000"/>
                </a:solidFill>
                <a:effectLst/>
                <a:latin typeface="Segoe UI Web (West European)"/>
              </a:rPr>
            </a:br>
            <a:r>
              <a:rPr lang="nb-NO" b="0" i="0" dirty="0">
                <a:solidFill>
                  <a:srgbClr val="000000"/>
                </a:solidFill>
                <a:effectLst/>
                <a:latin typeface="Segoe UI Web (West European)"/>
              </a:rPr>
              <a:t>Alle kan komme i en krevende livssituasjon. Da kan de trenge et apparat rundt seg for å bidra til å gjøre at situasjonen blir lettere. NAV skal være til stede og finne gode løsninger for arbeid, inkludering, aktivitet og støtte for de som opplever en spesielt krevende livssituasjon. For å få til dette, må vi sette brukeren i sentrum, møte individuelle behov, og jobbe for å samhandle sømløst mellom mennesker, enheter, etater og digitale løsninger. </a:t>
            </a:r>
          </a:p>
          <a:p>
            <a:endParaRPr lang="nb-NO" b="0" i="0" dirty="0">
              <a:solidFill>
                <a:srgbClr val="000000"/>
              </a:solidFill>
              <a:effectLst/>
              <a:latin typeface="Segoe UI Web (West European)"/>
            </a:endParaRPr>
          </a:p>
          <a:p>
            <a:endParaRPr lang="nb-NO" b="0" i="0" dirty="0">
              <a:solidFill>
                <a:srgbClr val="000000"/>
              </a:solidFill>
              <a:effectLst/>
              <a:latin typeface="Segoe UI Web (West European)"/>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EE456-B22B-44EA-BB95-FF8818880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48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latin typeface="Segoe UI Web (West European)"/>
              </a:rPr>
              <a:t>1</a:t>
            </a:r>
            <a:br>
              <a:rPr lang="nb-NO" b="0" i="0" dirty="0">
                <a:effectLst/>
                <a:latin typeface="Segoe UI Web (West European)"/>
              </a:rPr>
            </a:br>
            <a:r>
              <a:rPr lang="nb-NO" b="0" i="0" dirty="0">
                <a:solidFill>
                  <a:srgbClr val="000000"/>
                </a:solidFill>
                <a:effectLst/>
                <a:latin typeface="Segoe UI Web (West European)"/>
              </a:rPr>
              <a:t>Vi forventer et arbeidsliv i rask omstilling i årene som kommer, og at det kan bli utfordrende å få tak i kvalifisert arbeidskraft. Samtidig frykter vi at mange kan havne utenfor arbeidslivet. NAV må derfor være gode på å møte omstillingsbehovet i arbeidsmarkedet. Vi må bidra til at flere blir kvalifisert, og ikke minst må vi jobbe for at flere kan få bidra med sine ressurser. NAV skaper ikke arbeid, og vi kan derfor ikke lykkes uten å spille på lag med arbeidsgivere. Arbeidsgivere må oppleve samarbeidet med oss som relevant og verdifullt. Vi må forstå utviklingen i arbeidsmarkedet og levere tjenester som møter denne utviklingen slik at flest mulig får delta i arbeids- og samfunnslivet. Slik trygger vi velferdsstaten for fremtiden og livskvalitet for den enkelte.</a:t>
            </a:r>
            <a:endParaRPr lang="nb-NO" dirty="0"/>
          </a:p>
          <a:p>
            <a:endParaRPr lang="nb-NO" b="1" i="0" dirty="0">
              <a:solidFill>
                <a:srgbClr val="000000"/>
              </a:solidFill>
              <a:effectLst/>
              <a:latin typeface="Segoe UI Web (West European)"/>
            </a:endParaRPr>
          </a:p>
          <a:p>
            <a:endParaRPr lang="nb-NO" b="1" i="0" dirty="0">
              <a:solidFill>
                <a:srgbClr val="000000"/>
              </a:solidFill>
              <a:effectLst/>
              <a:latin typeface="Segoe UI Web (West European)"/>
            </a:endParaRPr>
          </a:p>
          <a:p>
            <a:r>
              <a:rPr lang="nb-NO" dirty="0"/>
              <a:t>hva mener du at vi bør gjøre for å være i stand til å mobilisere arbeidskraft i et arbeidsliv i omstilling</a:t>
            </a:r>
            <a:endParaRPr lang="nb-NO" dirty="0">
              <a:cs typeface="Calibri"/>
            </a:endParaRPr>
          </a:p>
          <a:p>
            <a:endParaRPr lang="nb-NO" dirty="0">
              <a:solidFill>
                <a:srgbClr val="000000"/>
              </a:solidFill>
              <a:latin typeface="Segoe UI Web (West European)"/>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EE456-B22B-44EA-BB95-FF8818880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70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a:solidFill>
                  <a:srgbClr val="000000"/>
                </a:solidFill>
                <a:effectLst/>
                <a:latin typeface="Segoe UI Web (West European)"/>
              </a:rPr>
              <a:t>2</a:t>
            </a:r>
          </a:p>
          <a:p>
            <a:r>
              <a:rPr lang="nb-NO" b="0" i="0">
                <a:solidFill>
                  <a:srgbClr val="000000"/>
                </a:solidFill>
                <a:effectLst/>
                <a:latin typeface="Segoe UI Web (West European)"/>
              </a:rPr>
              <a:t>De fleste mennesker ønsker å klare seg selv. Det må derfor bli enklere å få de ytelsene man har krav på fra NAV, og tjenestene våre må bli enklere å bruke. Vi vil gi ytelser automatisk der det er mulig, og gjøre det enkelt å søke når det er nødvendig. For å bygge bedre velferdstjenester må vi utvide handlingsrommet vi har i regelverk, mennesker og teknologi bedre enn i dag - og vi må bidra til å skape økt handlingsrom der dette er for trangt. Vi må få bedre data, stole på brukeren når dataene tilsier det, og gjennom dette bygge gjensidig tillit.</a:t>
            </a:r>
          </a:p>
          <a:p>
            <a:endParaRPr lang="nb-NO" b="0" i="0">
              <a:solidFill>
                <a:srgbClr val="000000"/>
              </a:solidFill>
              <a:effectLst/>
              <a:latin typeface="Segoe UI Web (West European)"/>
            </a:endParaRPr>
          </a:p>
          <a:p>
            <a:endParaRPr lang="nb-NO" b="0" i="0">
              <a:solidFill>
                <a:srgbClr val="000000"/>
              </a:solidFill>
              <a:effectLst/>
              <a:latin typeface="Segoe UI Web (West European)"/>
            </a:endParaRPr>
          </a:p>
          <a:p>
            <a:endParaRPr lang="nb-NO" b="0" i="0">
              <a:solidFill>
                <a:srgbClr val="000000"/>
              </a:solidFill>
              <a:effectLst/>
              <a:latin typeface="Segoe UI Web (West European)"/>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EE456-B22B-44EA-BB95-FF8818880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5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a:solidFill>
                  <a:srgbClr val="000000"/>
                </a:solidFill>
                <a:effectLst/>
                <a:latin typeface="Segoe UI Web (West European)"/>
              </a:rPr>
              <a:t>3</a:t>
            </a:r>
            <a:br>
              <a:rPr lang="nb-NO" b="0" i="0">
                <a:solidFill>
                  <a:srgbClr val="000000"/>
                </a:solidFill>
                <a:effectLst/>
                <a:latin typeface="Segoe UI Web (West European)"/>
              </a:rPr>
            </a:br>
            <a:r>
              <a:rPr lang="nb-NO" b="0" i="0">
                <a:solidFill>
                  <a:srgbClr val="000000"/>
                </a:solidFill>
                <a:effectLst/>
                <a:latin typeface="Segoe UI Web (West European)"/>
              </a:rPr>
              <a:t>Alle kan komme i en krevende livssituasjon. Da kan de trenge et apparat rundt seg for å bidra til å gjøre at situasjonen blir lettere. NAV skal være til stede og finne gode løsninger for arbeid, inkludering, aktivitet og støtte for de som opplever en spesielt krevende livssituasjon. For å få til dette, må vi sette brukeren i sentrum, møte individuelle behov, og jobbe for å samhandle sømløst mellom mennesker, enheter, etater og digitale løsninger. </a:t>
            </a:r>
          </a:p>
          <a:p>
            <a:endParaRPr lang="nb-NO" b="0" i="0">
              <a:solidFill>
                <a:srgbClr val="000000"/>
              </a:solidFill>
              <a:effectLst/>
              <a:latin typeface="Segoe UI Web (West European)"/>
            </a:endParaRPr>
          </a:p>
          <a:p>
            <a:endParaRPr lang="nb-NO" b="0" i="0">
              <a:solidFill>
                <a:srgbClr val="000000"/>
              </a:solidFill>
              <a:effectLst/>
              <a:latin typeface="Segoe UI Web (West European)"/>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EE456-B22B-44EA-BB95-FF8818880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6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latin typeface="Segoe UI Web (West European)"/>
              </a:rPr>
              <a:t>Ambisjon 1</a:t>
            </a:r>
            <a:br>
              <a:rPr lang="nb-NO" b="0" i="0" dirty="0">
                <a:solidFill>
                  <a:srgbClr val="000000"/>
                </a:solidFill>
                <a:effectLst/>
                <a:latin typeface="Segoe UI Web (West European)"/>
              </a:rPr>
            </a:br>
            <a:r>
              <a:rPr lang="nb-NO" b="0" i="0" dirty="0">
                <a:solidFill>
                  <a:srgbClr val="000000"/>
                </a:solidFill>
                <a:effectLst/>
                <a:latin typeface="Segoe UI Web (West European)"/>
              </a:rPr>
              <a:t>Vi forventer et arbeidsliv i rask omstilling i årene som kommer, og at det kan bli utfordrende å få tak i kvalifisert arbeidskraft. Samtidig frykter vi at mange kan havne utenfor arbeidslivet. NAV må derfor være gode på å møte omstillingsbehovet i arbeidsmarkedet. Vi må bidra til at flere blir kvalifisert, og ikke minst må vi jobbe for at flere kan få bidra med sine ressurser. NAV skaper ikke arbeid, og vi kan derfor ikke lykkes uten å spille på lag med arbeidsgivere. Arbeidsgivere må oppleve samarbeidet med oss som relevant og verdifullt. Vi må forstå utviklingen i arbeidsmarkedet og levere tjenester som møter denne utviklingen slik at flest mulig får delta i arbeids- og samfunnslivet. Slik trygger vi velferdsstaten for fremtiden og livskvalitet for den enkelte.</a:t>
            </a:r>
            <a:endParaRPr lang="nb-NO" dirty="0"/>
          </a:p>
          <a:p>
            <a:endParaRPr lang="nb-NO" b="1" i="0" dirty="0">
              <a:solidFill>
                <a:srgbClr val="000000"/>
              </a:solidFill>
              <a:effectLst/>
              <a:latin typeface="Segoe UI Web (West European)"/>
            </a:endParaRPr>
          </a:p>
          <a:p>
            <a:r>
              <a:rPr lang="nb-NO" b="1" i="0" dirty="0">
                <a:solidFill>
                  <a:srgbClr val="000000"/>
                </a:solidFill>
                <a:effectLst/>
                <a:latin typeface="Segoe UI Web (West European)"/>
              </a:rPr>
              <a:t>Ambisjon 2</a:t>
            </a:r>
          </a:p>
          <a:p>
            <a:r>
              <a:rPr lang="nb-NO" b="0" i="0" dirty="0">
                <a:solidFill>
                  <a:srgbClr val="000000"/>
                </a:solidFill>
                <a:effectLst/>
                <a:latin typeface="Segoe UI Web (West European)"/>
              </a:rPr>
              <a:t>De fleste mennesker ønsker å klare seg selv. Det må derfor bli enklere å få de ytelsene man har krav på fra NAV, og tjenestene våre må bli enklere å bruke. Vi vil gi ytelser automatisk der det er mulig, og gjøre det enkelt å søke når det er nødvendig. For å bygge bedre velferdstjenester må vi utvide handlingsrommet vi har i regelverk, mennesker og teknologi bedre enn i dag - og vi må bidra til å skape økt handlingsrom der dette er for trangt. Vi må få bedre data, stole på brukeren når dataene tilsier det, og gjennom dette bygge gjensidig tillit.</a:t>
            </a:r>
          </a:p>
          <a:p>
            <a:endParaRPr lang="nb-NO" b="0" i="0" dirty="0">
              <a:solidFill>
                <a:srgbClr val="000000"/>
              </a:solidFill>
              <a:effectLst/>
              <a:latin typeface="Segoe UI Web (West 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latin typeface="Segoe UI Web (West European)"/>
              </a:rPr>
              <a:t>Ambisjon 3</a:t>
            </a:r>
            <a:br>
              <a:rPr lang="nb-NO" b="0" i="0" dirty="0">
                <a:solidFill>
                  <a:srgbClr val="000000"/>
                </a:solidFill>
                <a:effectLst/>
                <a:latin typeface="Segoe UI Web (West European)"/>
              </a:rPr>
            </a:br>
            <a:r>
              <a:rPr lang="nb-NO" b="0" i="0" dirty="0">
                <a:solidFill>
                  <a:srgbClr val="000000"/>
                </a:solidFill>
                <a:effectLst/>
                <a:latin typeface="Segoe UI Web (West European)"/>
              </a:rPr>
              <a:t>Alle kan komme i en krevende livssituasjon. Da kan de trenge et apparat rundt seg for å bidra til å gjøre at situasjonen blir lettere. NAV skal være til stede og finne gode løsninger for arbeid, inkludering, aktivitet og støtte for de som opplever en spesielt krevende livssituasjon. For å få til dette, må vi sette brukeren i sentrum, møte individuelle behov, og jobbe for å samhandle sømløst mellom mennesker, enheter, etater og digitale løsninger. </a:t>
            </a:r>
          </a:p>
          <a:p>
            <a:endParaRPr lang="nb-NO" b="0" i="0" dirty="0">
              <a:solidFill>
                <a:srgbClr val="000000"/>
              </a:solidFill>
              <a:effectLst/>
              <a:latin typeface="Segoe UI Web (West European)"/>
            </a:endParaRPr>
          </a:p>
          <a:p>
            <a:endParaRPr lang="nb-NO" b="0" i="0" dirty="0">
              <a:solidFill>
                <a:srgbClr val="000000"/>
              </a:solidFill>
              <a:effectLst/>
              <a:latin typeface="Segoe UI Web (West European)"/>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EE456-B22B-44EA-BB95-FF8818880F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28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Skilleark med bilde">
    <p:spTree>
      <p:nvGrpSpPr>
        <p:cNvPr id="1" name=""/>
        <p:cNvGrpSpPr/>
        <p:nvPr/>
      </p:nvGrpSpPr>
      <p:grpSpPr>
        <a:xfrm>
          <a:off x="0" y="0"/>
          <a:ext cx="0" cy="0"/>
          <a:chOff x="0" y="0"/>
          <a:chExt cx="0" cy="0"/>
        </a:xfrm>
      </p:grpSpPr>
      <p:sp>
        <p:nvSpPr>
          <p:cNvPr id="3" name="Plassholder for bilde 2"/>
          <p:cNvSpPr>
            <a:spLocks noGrp="1"/>
          </p:cNvSpPr>
          <p:nvPr>
            <p:ph type="pic" sz="quarter" idx="10"/>
          </p:nvPr>
        </p:nvSpPr>
        <p:spPr>
          <a:xfrm>
            <a:off x="0" y="0"/>
            <a:ext cx="12192000" cy="6858000"/>
          </a:xfrm>
        </p:spPr>
        <p:txBody>
          <a:bodyPr/>
          <a:lstStyle>
            <a:lvl1pPr marL="0" indent="0">
              <a:buNone/>
              <a:defRPr/>
            </a:lvl1pPr>
          </a:lstStyle>
          <a:p>
            <a:r>
              <a:rPr lang="nb-NO"/>
              <a:t>Klikk ikonet for å legge til et bilde</a:t>
            </a:r>
          </a:p>
        </p:txBody>
      </p:sp>
      <p:sp>
        <p:nvSpPr>
          <p:cNvPr id="4" name="Tittel 1"/>
          <p:cNvSpPr>
            <a:spLocks noGrp="1"/>
          </p:cNvSpPr>
          <p:nvPr>
            <p:ph type="title"/>
          </p:nvPr>
        </p:nvSpPr>
        <p:spPr>
          <a:xfrm>
            <a:off x="1116545" y="2043444"/>
            <a:ext cx="9958916" cy="1362075"/>
          </a:xfrm>
          <a:prstGeom prst="rect">
            <a:avLst/>
          </a:prstGeom>
          <a:solidFill>
            <a:srgbClr val="FFFFFF">
              <a:alpha val="60000"/>
            </a:srgbClr>
          </a:solidFill>
        </p:spPr>
        <p:txBody>
          <a:bodyPr anchor="t">
            <a:normAutofit/>
          </a:bodyPr>
          <a:lstStyle>
            <a:lvl1pPr algn="l">
              <a:defRPr sz="3200" b="0" cap="all">
                <a:ln w="12700">
                  <a:noFill/>
                </a:ln>
                <a:solidFill>
                  <a:srgbClr val="3E3832"/>
                </a:solidFill>
              </a:defRPr>
            </a:lvl1pPr>
          </a:lstStyle>
          <a:p>
            <a:r>
              <a:rPr lang="nb-NO"/>
              <a:t>Klikk for å redigere tittelstil</a:t>
            </a:r>
          </a:p>
        </p:txBody>
      </p:sp>
      <p:sp>
        <p:nvSpPr>
          <p:cNvPr id="5" name="Plassholder for tekst 2"/>
          <p:cNvSpPr>
            <a:spLocks noGrp="1"/>
          </p:cNvSpPr>
          <p:nvPr>
            <p:ph type="body" idx="11"/>
          </p:nvPr>
        </p:nvSpPr>
        <p:spPr>
          <a:xfrm>
            <a:off x="1116545" y="3725865"/>
            <a:ext cx="7312991" cy="1236663"/>
          </a:xfrm>
          <a:prstGeom prst="rect">
            <a:avLst/>
          </a:prstGeom>
          <a:solidFill>
            <a:srgbClr val="FFFFFF">
              <a:alpha val="60000"/>
            </a:srgbClr>
          </a:solidFill>
        </p:spPr>
        <p:txBody>
          <a:bodyPr anchor="t">
            <a:normAutofit/>
          </a:bodyPr>
          <a:lstStyle>
            <a:lvl1pPr marL="0" indent="0">
              <a:buNone/>
              <a:defRPr sz="2667">
                <a:ln w="12700">
                  <a:noFill/>
                </a:ln>
                <a:solidFill>
                  <a:srgbClr val="3E3832"/>
                </a:solidFill>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nb-NO"/>
              <a:t>Klikk for å redigere tekststiler i malen</a:t>
            </a:r>
          </a:p>
        </p:txBody>
      </p:sp>
    </p:spTree>
    <p:extLst>
      <p:ext uri="{BB962C8B-B14F-4D97-AF65-F5344CB8AC3E}">
        <p14:creationId xmlns:p14="http://schemas.microsoft.com/office/powerpoint/2010/main" val="387505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 id="2147483675" r:id="rId18"/>
  </p:sldLayoutIdLst>
  <p:hf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hyperlink" Target="https://www.nav.no/no/nav-og-samfunn/kunnskap/relatert-informasjon/nav-og-kunnskap/ny-virksomhetsstrategi-i-nav"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243ADA-A72D-424B-9BEE-65B370F5F7B0}"/>
              </a:ext>
            </a:extLst>
          </p:cNvPr>
          <p:cNvSpPr>
            <a:spLocks noGrp="1"/>
          </p:cNvSpPr>
          <p:nvPr>
            <p:ph type="title"/>
          </p:nvPr>
        </p:nvSpPr>
        <p:spPr>
          <a:xfrm>
            <a:off x="689032" y="3188262"/>
            <a:ext cx="5508568" cy="1052776"/>
          </a:xfrm>
        </p:spPr>
        <p:txBody>
          <a:bodyPr>
            <a:normAutofit fontScale="90000"/>
          </a:bodyPr>
          <a:lstStyle/>
          <a:p>
            <a:r>
              <a:rPr lang="nb-NO" b="1"/>
              <a:t>Ny virksomhetsstrategi i NAV</a:t>
            </a:r>
            <a:br>
              <a:rPr lang="nb-NO" b="1"/>
            </a:br>
            <a:endParaRPr lang="nb-NO" b="1"/>
          </a:p>
        </p:txBody>
      </p:sp>
      <p:pic>
        <p:nvPicPr>
          <p:cNvPr id="5" name="Bilde 4">
            <a:extLst>
              <a:ext uri="{FF2B5EF4-FFF2-40B4-BE49-F238E27FC236}">
                <a16:creationId xmlns:a16="http://schemas.microsoft.com/office/drawing/2014/main" id="{FD9A5F53-C2C0-4DFA-A507-2EA7DE2137A0}"/>
              </a:ext>
            </a:extLst>
          </p:cNvPr>
          <p:cNvPicPr>
            <a:picLocks noChangeAspect="1"/>
          </p:cNvPicPr>
          <p:nvPr/>
        </p:nvPicPr>
        <p:blipFill>
          <a:blip r:embed="rId3"/>
          <a:stretch>
            <a:fillRect/>
          </a:stretch>
        </p:blipFill>
        <p:spPr>
          <a:xfrm>
            <a:off x="786136" y="961100"/>
            <a:ext cx="1947188" cy="1226301"/>
          </a:xfrm>
          <a:prstGeom prst="rect">
            <a:avLst/>
          </a:prstGeom>
        </p:spPr>
      </p:pic>
      <p:sp>
        <p:nvSpPr>
          <p:cNvPr id="7" name="Undertittel 4">
            <a:extLst>
              <a:ext uri="{FF2B5EF4-FFF2-40B4-BE49-F238E27FC236}">
                <a16:creationId xmlns:a16="http://schemas.microsoft.com/office/drawing/2014/main" id="{0A00B19F-9C0D-48F1-B58A-D551DDD1EA5D}"/>
              </a:ext>
            </a:extLst>
          </p:cNvPr>
          <p:cNvSpPr txBox="1">
            <a:spLocks/>
          </p:cNvSpPr>
          <p:nvPr/>
        </p:nvSpPr>
        <p:spPr>
          <a:xfrm>
            <a:off x="703339" y="4173253"/>
            <a:ext cx="5356149" cy="210368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endParaRPr kumimoji="0" lang="nb-NO"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endParaRPr lang="nb-NO" sz="2000" dirty="0">
              <a:solidFill>
                <a:srgbClr val="000000"/>
              </a:solidFill>
            </a:endParaRPr>
          </a:p>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Informasjon Brukerutvalget i NAV Troms og Finnmark</a:t>
            </a:r>
          </a:p>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 mars 2022 </a:t>
            </a:r>
          </a:p>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endParaRPr lang="nb-NO" sz="2000" dirty="0">
              <a:solidFill>
                <a:srgbClr val="000000"/>
              </a:solidFill>
            </a:endParaRPr>
          </a:p>
          <a:p>
            <a:pPr marL="0" marR="0" lvl="0" indent="0" algn="l" defTabSz="914400" rtl="0" eaLnBrk="1" fontAlgn="auto" latinLnBrk="0" hangingPunct="1">
              <a:lnSpc>
                <a:spcPct val="90000"/>
              </a:lnSpc>
              <a:spcBef>
                <a:spcPts val="1000"/>
              </a:spcBef>
              <a:spcAft>
                <a:spcPts val="0"/>
              </a:spcAft>
              <a:buClr>
                <a:srgbClr val="C30000"/>
              </a:buClr>
              <a:buSzTx/>
              <a:buFont typeface="Arial" panose="020B0604020202020204" pitchFamily="34" charset="0"/>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NAV Troms og Finnmark </a:t>
            </a:r>
          </a:p>
        </p:txBody>
      </p:sp>
      <p:pic>
        <p:nvPicPr>
          <p:cNvPr id="6" name="Bilde 5">
            <a:extLst>
              <a:ext uri="{FF2B5EF4-FFF2-40B4-BE49-F238E27FC236}">
                <a16:creationId xmlns:a16="http://schemas.microsoft.com/office/drawing/2014/main" id="{EEBD7CA0-4814-4875-8BD7-B910CD0619A0}"/>
              </a:ext>
            </a:extLst>
          </p:cNvPr>
          <p:cNvPicPr>
            <a:picLocks noChangeAspect="1"/>
          </p:cNvPicPr>
          <p:nvPr/>
        </p:nvPicPr>
        <p:blipFill rotWithShape="1">
          <a:blip r:embed="rId4">
            <a:extLst>
              <a:ext uri="{28A0092B-C50C-407E-A947-70E740481C1C}">
                <a14:useLocalDpi xmlns:a14="http://schemas.microsoft.com/office/drawing/2010/main" val="0"/>
              </a:ext>
            </a:extLst>
          </a:blip>
          <a:srcRect l="11980" r="4862"/>
          <a:stretch/>
        </p:blipFill>
        <p:spPr>
          <a:xfrm>
            <a:off x="5951095" y="581062"/>
            <a:ext cx="6071646" cy="5599032"/>
          </a:xfrm>
          <a:prstGeom prst="rect">
            <a:avLst/>
          </a:prstGeom>
        </p:spPr>
      </p:pic>
      <p:sp>
        <p:nvSpPr>
          <p:cNvPr id="8" name="Rektangel 7">
            <a:extLst>
              <a:ext uri="{FF2B5EF4-FFF2-40B4-BE49-F238E27FC236}">
                <a16:creationId xmlns:a16="http://schemas.microsoft.com/office/drawing/2014/main" id="{86A6FC7B-FDAA-4435-AA49-F5B283C79E14}"/>
              </a:ext>
            </a:extLst>
          </p:cNvPr>
          <p:cNvSpPr/>
          <p:nvPr/>
        </p:nvSpPr>
        <p:spPr>
          <a:xfrm>
            <a:off x="6667241" y="5321078"/>
            <a:ext cx="1124805" cy="82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9">
            <a:extLst>
              <a:ext uri="{FF2B5EF4-FFF2-40B4-BE49-F238E27FC236}">
                <a16:creationId xmlns:a16="http://schemas.microsoft.com/office/drawing/2014/main" id="{14665E6C-C665-4BD1-B6C7-A30D00AE60C5}"/>
              </a:ext>
            </a:extLst>
          </p:cNvPr>
          <p:cNvSpPr/>
          <p:nvPr/>
        </p:nvSpPr>
        <p:spPr>
          <a:xfrm>
            <a:off x="8275547" y="5294702"/>
            <a:ext cx="1308067" cy="514493"/>
          </a:xfrm>
          <a:custGeom>
            <a:avLst/>
            <a:gdLst>
              <a:gd name="connsiteX0" fmla="*/ 0 w 1144475"/>
              <a:gd name="connsiteY0" fmla="*/ 0 h 430652"/>
              <a:gd name="connsiteX1" fmla="*/ 1144475 w 1144475"/>
              <a:gd name="connsiteY1" fmla="*/ 0 h 430652"/>
              <a:gd name="connsiteX2" fmla="*/ 1144475 w 1144475"/>
              <a:gd name="connsiteY2" fmla="*/ 430652 h 430652"/>
              <a:gd name="connsiteX3" fmla="*/ 0 w 1144475"/>
              <a:gd name="connsiteY3" fmla="*/ 430652 h 430652"/>
              <a:gd name="connsiteX4" fmla="*/ 0 w 1144475"/>
              <a:gd name="connsiteY4" fmla="*/ 0 h 430652"/>
              <a:gd name="connsiteX0" fmla="*/ 0 w 1144475"/>
              <a:gd name="connsiteY0" fmla="*/ 71 h 430723"/>
              <a:gd name="connsiteX1" fmla="*/ 289068 w 1144475"/>
              <a:gd name="connsiteY1" fmla="*/ 35467 h 430723"/>
              <a:gd name="connsiteX2" fmla="*/ 1144475 w 1144475"/>
              <a:gd name="connsiteY2" fmla="*/ 71 h 430723"/>
              <a:gd name="connsiteX3" fmla="*/ 1144475 w 1144475"/>
              <a:gd name="connsiteY3" fmla="*/ 430723 h 430723"/>
              <a:gd name="connsiteX4" fmla="*/ 0 w 1144475"/>
              <a:gd name="connsiteY4" fmla="*/ 430723 h 430723"/>
              <a:gd name="connsiteX5" fmla="*/ 0 w 1144475"/>
              <a:gd name="connsiteY5" fmla="*/ 71 h 430723"/>
              <a:gd name="connsiteX0" fmla="*/ 0 w 1144475"/>
              <a:gd name="connsiteY0" fmla="*/ 35396 h 466048"/>
              <a:gd name="connsiteX1" fmla="*/ 289068 w 1144475"/>
              <a:gd name="connsiteY1" fmla="*/ 70792 h 466048"/>
              <a:gd name="connsiteX2" fmla="*/ 672526 w 1144475"/>
              <a:gd name="connsiteY2" fmla="*/ 0 h 466048"/>
              <a:gd name="connsiteX3" fmla="*/ 1144475 w 1144475"/>
              <a:gd name="connsiteY3" fmla="*/ 35396 h 466048"/>
              <a:gd name="connsiteX4" fmla="*/ 1144475 w 1144475"/>
              <a:gd name="connsiteY4" fmla="*/ 466048 h 466048"/>
              <a:gd name="connsiteX5" fmla="*/ 0 w 1144475"/>
              <a:gd name="connsiteY5" fmla="*/ 466048 h 466048"/>
              <a:gd name="connsiteX6" fmla="*/ 0 w 1144475"/>
              <a:gd name="connsiteY6" fmla="*/ 35396 h 466048"/>
              <a:gd name="connsiteX0" fmla="*/ 0 w 1144475"/>
              <a:gd name="connsiteY0" fmla="*/ 39712 h 470364"/>
              <a:gd name="connsiteX1" fmla="*/ 153383 w 1144475"/>
              <a:gd name="connsiteY1" fmla="*/ 16115 h 470364"/>
              <a:gd name="connsiteX2" fmla="*/ 289068 w 1144475"/>
              <a:gd name="connsiteY2" fmla="*/ 75108 h 470364"/>
              <a:gd name="connsiteX3" fmla="*/ 672526 w 1144475"/>
              <a:gd name="connsiteY3" fmla="*/ 4316 h 470364"/>
              <a:gd name="connsiteX4" fmla="*/ 1144475 w 1144475"/>
              <a:gd name="connsiteY4" fmla="*/ 39712 h 470364"/>
              <a:gd name="connsiteX5" fmla="*/ 1144475 w 1144475"/>
              <a:gd name="connsiteY5" fmla="*/ 470364 h 470364"/>
              <a:gd name="connsiteX6" fmla="*/ 0 w 1144475"/>
              <a:gd name="connsiteY6" fmla="*/ 470364 h 470364"/>
              <a:gd name="connsiteX7" fmla="*/ 0 w 1144475"/>
              <a:gd name="connsiteY7" fmla="*/ 39712 h 4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475" h="470364">
                <a:moveTo>
                  <a:pt x="0" y="39712"/>
                </a:moveTo>
                <a:cubicBezTo>
                  <a:pt x="25564" y="-28130"/>
                  <a:pt x="105205" y="10216"/>
                  <a:pt x="153383" y="16115"/>
                </a:cubicBezTo>
                <a:cubicBezTo>
                  <a:pt x="201561" y="22014"/>
                  <a:pt x="202544" y="84940"/>
                  <a:pt x="289068" y="75108"/>
                </a:cubicBezTo>
                <a:cubicBezTo>
                  <a:pt x="410988" y="71175"/>
                  <a:pt x="550606" y="8249"/>
                  <a:pt x="672526" y="4316"/>
                </a:cubicBezTo>
                <a:lnTo>
                  <a:pt x="1144475" y="39712"/>
                </a:lnTo>
                <a:lnTo>
                  <a:pt x="1144475" y="470364"/>
                </a:lnTo>
                <a:lnTo>
                  <a:pt x="0" y="470364"/>
                </a:lnTo>
                <a:lnTo>
                  <a:pt x="0" y="3971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Plassholder for lysbildenummer 2">
            <a:extLst>
              <a:ext uri="{FF2B5EF4-FFF2-40B4-BE49-F238E27FC236}">
                <a16:creationId xmlns:a16="http://schemas.microsoft.com/office/drawing/2014/main" id="{55F773D2-C5EA-47B7-B99C-C10CCA6B9649}"/>
              </a:ext>
            </a:extLst>
          </p:cNvPr>
          <p:cNvSpPr>
            <a:spLocks noGrp="1"/>
          </p:cNvSpPr>
          <p:nvPr>
            <p:ph type="sldNum" sz="quarter" idx="12"/>
          </p:nvPr>
        </p:nvSpPr>
        <p:spPr/>
        <p:txBody>
          <a:bodyPr/>
          <a:lstStyle/>
          <a:p>
            <a:fld id="{95102788-B3AA-6746-B4E5-C52EBB4D0CEE}" type="slidenum">
              <a:rPr lang="nb-NO" smtClean="0"/>
              <a:t>1</a:t>
            </a:fld>
            <a:endParaRPr lang="nb-NO"/>
          </a:p>
        </p:txBody>
      </p:sp>
    </p:spTree>
    <p:extLst>
      <p:ext uri="{BB962C8B-B14F-4D97-AF65-F5344CB8AC3E}">
        <p14:creationId xmlns:p14="http://schemas.microsoft.com/office/powerpoint/2010/main" val="212426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350" y="260648"/>
            <a:ext cx="11713301" cy="6336704"/>
          </a:xfrm>
          <a:prstGeom prst="rect">
            <a:avLst/>
          </a:prstGeom>
          <a:solidFill>
            <a:srgbClr val="337C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tel 1"/>
          <p:cNvSpPr txBox="1">
            <a:spLocks/>
          </p:cNvSpPr>
          <p:nvPr/>
        </p:nvSpPr>
        <p:spPr bwMode="auto">
          <a:xfrm>
            <a:off x="504824" y="3104702"/>
            <a:ext cx="11182351"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noAutofit/>
          </a:bodyPr>
          <a:lstStyle>
            <a:lvl1pPr algn="l" defTabSz="914400" rtl="0" eaLnBrk="1" latinLnBrk="0" hangingPunct="1">
              <a:spcBef>
                <a:spcPct val="0"/>
              </a:spcBef>
              <a:buNone/>
              <a:defRPr sz="2600" kern="1200">
                <a:solidFill>
                  <a:srgbClr val="C3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48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Involvering</a:t>
            </a:r>
          </a:p>
        </p:txBody>
      </p:sp>
      <p:cxnSp>
        <p:nvCxnSpPr>
          <p:cNvPr id="3" name="Straight Connector 2"/>
          <p:cNvCxnSpPr/>
          <p:nvPr/>
        </p:nvCxnSpPr>
        <p:spPr>
          <a:xfrm>
            <a:off x="4703846" y="4208824"/>
            <a:ext cx="2784309"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72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linjetegning&#10;&#10;Automatisk generert beskrivelse">
            <a:extLst>
              <a:ext uri="{FF2B5EF4-FFF2-40B4-BE49-F238E27FC236}">
                <a16:creationId xmlns:a16="http://schemas.microsoft.com/office/drawing/2014/main" id="{26419747-C62D-4B0F-B2DB-C0D36472928F}"/>
              </a:ext>
            </a:extLst>
          </p:cNvPr>
          <p:cNvPicPr>
            <a:picLocks noChangeAspect="1"/>
          </p:cNvPicPr>
          <p:nvPr/>
        </p:nvPicPr>
        <p:blipFill>
          <a:blip r:embed="rId3"/>
          <a:stretch>
            <a:fillRect/>
          </a:stretch>
        </p:blipFill>
        <p:spPr>
          <a:xfrm>
            <a:off x="8657339" y="573914"/>
            <a:ext cx="3497580" cy="2331720"/>
          </a:xfrm>
          <a:prstGeom prst="rect">
            <a:avLst/>
          </a:prstGeom>
        </p:spPr>
      </p:pic>
      <p:pic>
        <p:nvPicPr>
          <p:cNvPr id="27" name="Bilde 26" descr="Et bilde som inneholder linjetegning&#10;&#10;Automatisk generert beskrivelse">
            <a:extLst>
              <a:ext uri="{FF2B5EF4-FFF2-40B4-BE49-F238E27FC236}">
                <a16:creationId xmlns:a16="http://schemas.microsoft.com/office/drawing/2014/main" id="{3B9AC534-EDEF-4CDA-83EB-7F35787E8425}"/>
              </a:ext>
            </a:extLst>
          </p:cNvPr>
          <p:cNvPicPr>
            <a:picLocks noChangeAspect="1"/>
          </p:cNvPicPr>
          <p:nvPr/>
        </p:nvPicPr>
        <p:blipFill>
          <a:blip r:embed="rId4"/>
          <a:stretch>
            <a:fillRect/>
          </a:stretch>
        </p:blipFill>
        <p:spPr>
          <a:xfrm>
            <a:off x="6775245" y="800708"/>
            <a:ext cx="1821966" cy="1598842"/>
          </a:xfrm>
          <a:prstGeom prst="rect">
            <a:avLst/>
          </a:prstGeom>
        </p:spPr>
      </p:pic>
      <p:pic>
        <p:nvPicPr>
          <p:cNvPr id="5" name="Bilde 4" descr="Et bilde som inneholder tekst&#10;&#10;Automatisk generert beskrivelse">
            <a:extLst>
              <a:ext uri="{FF2B5EF4-FFF2-40B4-BE49-F238E27FC236}">
                <a16:creationId xmlns:a16="http://schemas.microsoft.com/office/drawing/2014/main" id="{C83C4AE8-373E-41F0-98E2-686C8309A042}"/>
              </a:ext>
            </a:extLst>
          </p:cNvPr>
          <p:cNvPicPr>
            <a:picLocks noChangeAspect="1"/>
          </p:cNvPicPr>
          <p:nvPr/>
        </p:nvPicPr>
        <p:blipFill>
          <a:blip r:embed="rId5"/>
          <a:stretch>
            <a:fillRect/>
          </a:stretch>
        </p:blipFill>
        <p:spPr>
          <a:xfrm>
            <a:off x="6758305" y="3903047"/>
            <a:ext cx="1897713" cy="1259294"/>
          </a:xfrm>
          <a:prstGeom prst="rect">
            <a:avLst/>
          </a:prstGeom>
        </p:spPr>
      </p:pic>
      <p:pic>
        <p:nvPicPr>
          <p:cNvPr id="3" name="Bilde 2">
            <a:extLst>
              <a:ext uri="{FF2B5EF4-FFF2-40B4-BE49-F238E27FC236}">
                <a16:creationId xmlns:a16="http://schemas.microsoft.com/office/drawing/2014/main" id="{D155B812-9EA9-4FBD-B000-6C05A47124E5}"/>
              </a:ext>
            </a:extLst>
          </p:cNvPr>
          <p:cNvPicPr>
            <a:picLocks noChangeAspect="1"/>
          </p:cNvPicPr>
          <p:nvPr/>
        </p:nvPicPr>
        <p:blipFill>
          <a:blip r:embed="rId6"/>
          <a:stretch>
            <a:fillRect/>
          </a:stretch>
        </p:blipFill>
        <p:spPr>
          <a:xfrm>
            <a:off x="9501339" y="3805381"/>
            <a:ext cx="1741898" cy="1542521"/>
          </a:xfrm>
          <a:prstGeom prst="rect">
            <a:avLst/>
          </a:prstGeom>
        </p:spPr>
      </p:pic>
      <p:pic>
        <p:nvPicPr>
          <p:cNvPr id="24" name="Bilde 23">
            <a:extLst>
              <a:ext uri="{FF2B5EF4-FFF2-40B4-BE49-F238E27FC236}">
                <a16:creationId xmlns:a16="http://schemas.microsoft.com/office/drawing/2014/main" id="{A603EB74-A987-41E7-96C5-091F2CD9F6B3}"/>
              </a:ext>
            </a:extLst>
          </p:cNvPr>
          <p:cNvPicPr>
            <a:picLocks noChangeAspect="1"/>
          </p:cNvPicPr>
          <p:nvPr/>
        </p:nvPicPr>
        <p:blipFill>
          <a:blip r:embed="rId7"/>
          <a:stretch>
            <a:fillRect/>
          </a:stretch>
        </p:blipFill>
        <p:spPr>
          <a:xfrm>
            <a:off x="4134016" y="711243"/>
            <a:ext cx="1647477" cy="1915087"/>
          </a:xfrm>
          <a:prstGeom prst="rect">
            <a:avLst/>
          </a:prstGeom>
        </p:spPr>
      </p:pic>
      <p:sp>
        <p:nvSpPr>
          <p:cNvPr id="7" name="Rectangle 19">
            <a:extLst>
              <a:ext uri="{FF2B5EF4-FFF2-40B4-BE49-F238E27FC236}">
                <a16:creationId xmlns:a16="http://schemas.microsoft.com/office/drawing/2014/main" id="{8B5EDF8C-A932-4D23-A237-0E467B54E4C1}"/>
              </a:ext>
            </a:extLst>
          </p:cNvPr>
          <p:cNvSpPr/>
          <p:nvPr/>
        </p:nvSpPr>
        <p:spPr>
          <a:xfrm>
            <a:off x="9501339" y="2875154"/>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Partnerskapene</a:t>
            </a:r>
          </a:p>
        </p:txBody>
      </p:sp>
      <p:sp>
        <p:nvSpPr>
          <p:cNvPr id="9" name="Rectangle 19">
            <a:extLst>
              <a:ext uri="{FF2B5EF4-FFF2-40B4-BE49-F238E27FC236}">
                <a16:creationId xmlns:a16="http://schemas.microsoft.com/office/drawing/2014/main" id="{A5CA7F41-9167-41AD-81E1-E1B4FF806E7B}"/>
              </a:ext>
            </a:extLst>
          </p:cNvPr>
          <p:cNvSpPr/>
          <p:nvPr/>
        </p:nvSpPr>
        <p:spPr>
          <a:xfrm>
            <a:off x="9227794" y="5698125"/>
            <a:ext cx="2387150" cy="548188"/>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Ekspertgruppe</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teknologi</a:t>
            </a:r>
          </a:p>
        </p:txBody>
      </p:sp>
      <p:sp>
        <p:nvSpPr>
          <p:cNvPr id="12" name="Rectangle 19">
            <a:extLst>
              <a:ext uri="{FF2B5EF4-FFF2-40B4-BE49-F238E27FC236}">
                <a16:creationId xmlns:a16="http://schemas.microsoft.com/office/drawing/2014/main" id="{E07779CD-521C-46A9-AC93-65C2F4F233ED}"/>
              </a:ext>
            </a:extLst>
          </p:cNvPr>
          <p:cNvSpPr/>
          <p:nvPr/>
        </p:nvSpPr>
        <p:spPr>
          <a:xfrm>
            <a:off x="3901287" y="5701803"/>
            <a:ext cx="211370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Utfordrergruppe</a:t>
            </a:r>
          </a:p>
        </p:txBody>
      </p:sp>
      <p:sp>
        <p:nvSpPr>
          <p:cNvPr id="14" name="Rectangle 19">
            <a:extLst>
              <a:ext uri="{FF2B5EF4-FFF2-40B4-BE49-F238E27FC236}">
                <a16:creationId xmlns:a16="http://schemas.microsoft.com/office/drawing/2014/main" id="{C7CC1C1C-60F8-4864-A696-D8983D2B462D}"/>
              </a:ext>
            </a:extLst>
          </p:cNvPr>
          <p:cNvSpPr/>
          <p:nvPr/>
        </p:nvSpPr>
        <p:spPr>
          <a:xfrm>
            <a:off x="6679444" y="2876887"/>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Sentralt brukerutvalg</a:t>
            </a:r>
          </a:p>
        </p:txBody>
      </p:sp>
      <p:sp>
        <p:nvSpPr>
          <p:cNvPr id="15" name="Rectangle 19">
            <a:extLst>
              <a:ext uri="{FF2B5EF4-FFF2-40B4-BE49-F238E27FC236}">
                <a16:creationId xmlns:a16="http://schemas.microsoft.com/office/drawing/2014/main" id="{1458A87C-C659-420F-B2E6-A7459DAFFB6C}"/>
              </a:ext>
            </a:extLst>
          </p:cNvPr>
          <p:cNvSpPr/>
          <p:nvPr/>
        </p:nvSpPr>
        <p:spPr>
          <a:xfrm>
            <a:off x="3959557" y="2876888"/>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Perspektivgrupper</a:t>
            </a:r>
          </a:p>
        </p:txBody>
      </p:sp>
      <p:sp>
        <p:nvSpPr>
          <p:cNvPr id="17" name="Rectangle 19">
            <a:extLst>
              <a:ext uri="{FF2B5EF4-FFF2-40B4-BE49-F238E27FC236}">
                <a16:creationId xmlns:a16="http://schemas.microsoft.com/office/drawing/2014/main" id="{FF32CDFB-827F-45C2-BC5A-7A2D6D6A274B}"/>
              </a:ext>
            </a:extLst>
          </p:cNvPr>
          <p:cNvSpPr/>
          <p:nvPr/>
        </p:nvSpPr>
        <p:spPr>
          <a:xfrm>
            <a:off x="6513587" y="5698124"/>
            <a:ext cx="2387150" cy="548189"/>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Ekspertgruppe</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sysselsetting</a:t>
            </a:r>
          </a:p>
        </p:txBody>
      </p:sp>
      <p:sp>
        <p:nvSpPr>
          <p:cNvPr id="6" name="Ellipse 5">
            <a:extLst>
              <a:ext uri="{FF2B5EF4-FFF2-40B4-BE49-F238E27FC236}">
                <a16:creationId xmlns:a16="http://schemas.microsoft.com/office/drawing/2014/main" id="{39430571-41B0-4084-9DE5-3F69BB1A1C32}"/>
              </a:ext>
            </a:extLst>
          </p:cNvPr>
          <p:cNvSpPr/>
          <p:nvPr/>
        </p:nvSpPr>
        <p:spPr>
          <a:xfrm>
            <a:off x="3879628" y="611688"/>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4D4674F2-0B9C-4AEE-A39B-B9EC1569CD8B}"/>
              </a:ext>
            </a:extLst>
          </p:cNvPr>
          <p:cNvSpPr/>
          <p:nvPr/>
        </p:nvSpPr>
        <p:spPr>
          <a:xfrm>
            <a:off x="9341479" y="611688"/>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Ellipse 19">
            <a:extLst>
              <a:ext uri="{FF2B5EF4-FFF2-40B4-BE49-F238E27FC236}">
                <a16:creationId xmlns:a16="http://schemas.microsoft.com/office/drawing/2014/main" id="{3FDC4F97-4D2C-4B41-8904-3A27F4DD46FA}"/>
              </a:ext>
            </a:extLst>
          </p:cNvPr>
          <p:cNvSpPr/>
          <p:nvPr/>
        </p:nvSpPr>
        <p:spPr>
          <a:xfrm>
            <a:off x="6579021" y="611687"/>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Ellipse 20">
            <a:extLst>
              <a:ext uri="{FF2B5EF4-FFF2-40B4-BE49-F238E27FC236}">
                <a16:creationId xmlns:a16="http://schemas.microsoft.com/office/drawing/2014/main" id="{5A44F6E8-7D47-4124-8AA2-BC7BC5256DE1}"/>
              </a:ext>
            </a:extLst>
          </p:cNvPr>
          <p:cNvSpPr/>
          <p:nvPr/>
        </p:nvSpPr>
        <p:spPr>
          <a:xfrm>
            <a:off x="3871649"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Ellipse 21">
            <a:extLst>
              <a:ext uri="{FF2B5EF4-FFF2-40B4-BE49-F238E27FC236}">
                <a16:creationId xmlns:a16="http://schemas.microsoft.com/office/drawing/2014/main" id="{7003838D-367A-4B23-92A2-6B35EF901096}"/>
              </a:ext>
            </a:extLst>
          </p:cNvPr>
          <p:cNvSpPr/>
          <p:nvPr/>
        </p:nvSpPr>
        <p:spPr>
          <a:xfrm>
            <a:off x="6599513"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4E59843D-FD6C-4FF2-978D-ACB547617A84}"/>
              </a:ext>
            </a:extLst>
          </p:cNvPr>
          <p:cNvSpPr/>
          <p:nvPr/>
        </p:nvSpPr>
        <p:spPr>
          <a:xfrm>
            <a:off x="9313720"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Bilde 9">
            <a:extLst>
              <a:ext uri="{FF2B5EF4-FFF2-40B4-BE49-F238E27FC236}">
                <a16:creationId xmlns:a16="http://schemas.microsoft.com/office/drawing/2014/main" id="{C73D17B3-E938-4FFC-B167-E84CDCBB1CD9}"/>
              </a:ext>
            </a:extLst>
          </p:cNvPr>
          <p:cNvPicPr>
            <a:picLocks noChangeAspect="1"/>
          </p:cNvPicPr>
          <p:nvPr/>
        </p:nvPicPr>
        <p:blipFill>
          <a:blip r:embed="rId8"/>
          <a:stretch>
            <a:fillRect/>
          </a:stretch>
        </p:blipFill>
        <p:spPr>
          <a:xfrm>
            <a:off x="4233407" y="3903047"/>
            <a:ext cx="1548086" cy="1309302"/>
          </a:xfrm>
          <a:prstGeom prst="rect">
            <a:avLst/>
          </a:prstGeom>
        </p:spPr>
      </p:pic>
      <p:sp>
        <p:nvSpPr>
          <p:cNvPr id="25" name="Rectangle 20">
            <a:extLst>
              <a:ext uri="{FF2B5EF4-FFF2-40B4-BE49-F238E27FC236}">
                <a16:creationId xmlns:a16="http://schemas.microsoft.com/office/drawing/2014/main" id="{425FDB9D-D190-4051-B9F3-CDBA9BBB6ABA}"/>
              </a:ext>
            </a:extLst>
          </p:cNvPr>
          <p:cNvSpPr/>
          <p:nvPr/>
        </p:nvSpPr>
        <p:spPr>
          <a:xfrm>
            <a:off x="630676" y="1403936"/>
            <a:ext cx="2764858" cy="4782179"/>
          </a:xfrm>
          <a:prstGeom prst="rect">
            <a:avLst/>
          </a:prstGeom>
          <a:solidFill>
            <a:srgbClr val="CDE7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Ny virksomhets-strategi blir ikke til uten at vi ber om råd og innspill fra brukere, partner-skapene og viktige samarbeidspartnere.</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Her er noen av de gruppene vi har hatt dialog med under-veis.  </a:t>
            </a:r>
            <a:endParaRPr kumimoji="0" lang="nb-NO" sz="2200"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endParaRPr>
          </a:p>
        </p:txBody>
      </p:sp>
      <p:sp>
        <p:nvSpPr>
          <p:cNvPr id="26" name="Rectangle 20">
            <a:extLst>
              <a:ext uri="{FF2B5EF4-FFF2-40B4-BE49-F238E27FC236}">
                <a16:creationId xmlns:a16="http://schemas.microsoft.com/office/drawing/2014/main" id="{7D2B66ED-6CC7-4A61-96E1-E671119BA507}"/>
              </a:ext>
            </a:extLst>
          </p:cNvPr>
          <p:cNvSpPr/>
          <p:nvPr/>
        </p:nvSpPr>
        <p:spPr>
          <a:xfrm>
            <a:off x="630676" y="863173"/>
            <a:ext cx="2764858" cy="548714"/>
          </a:xfrm>
          <a:prstGeom prst="rect">
            <a:avLst/>
          </a:prstGeom>
          <a:solidFill>
            <a:srgbClr val="1179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Eksterne</a:t>
            </a:r>
          </a:p>
        </p:txBody>
      </p:sp>
      <p:sp>
        <p:nvSpPr>
          <p:cNvPr id="2" name="Plassholder for lysbildenummer 1">
            <a:extLst>
              <a:ext uri="{FF2B5EF4-FFF2-40B4-BE49-F238E27FC236}">
                <a16:creationId xmlns:a16="http://schemas.microsoft.com/office/drawing/2014/main" id="{DAFC249C-FC1E-4DA2-B79D-1607BC623504}"/>
              </a:ext>
            </a:extLst>
          </p:cNvPr>
          <p:cNvSpPr>
            <a:spLocks noGrp="1"/>
          </p:cNvSpPr>
          <p:nvPr>
            <p:ph type="sldNum" sz="quarter" idx="12"/>
          </p:nvPr>
        </p:nvSpPr>
        <p:spPr/>
        <p:txBody>
          <a:bodyPr/>
          <a:lstStyle/>
          <a:p>
            <a:fld id="{95102788-B3AA-6746-B4E5-C52EBB4D0CEE}" type="slidenum">
              <a:rPr lang="nb-NO" smtClean="0"/>
              <a:t>11</a:t>
            </a:fld>
            <a:endParaRPr lang="nb-NO"/>
          </a:p>
        </p:txBody>
      </p:sp>
    </p:spTree>
    <p:extLst>
      <p:ext uri="{BB962C8B-B14F-4D97-AF65-F5344CB8AC3E}">
        <p14:creationId xmlns:p14="http://schemas.microsoft.com/office/powerpoint/2010/main" val="120311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0">
            <a:extLst>
              <a:ext uri="{FF2B5EF4-FFF2-40B4-BE49-F238E27FC236}">
                <a16:creationId xmlns:a16="http://schemas.microsoft.com/office/drawing/2014/main" id="{D3F2AFFD-8D28-4618-9F4D-C569B931B0F3}"/>
              </a:ext>
            </a:extLst>
          </p:cNvPr>
          <p:cNvSpPr/>
          <p:nvPr/>
        </p:nvSpPr>
        <p:spPr>
          <a:xfrm>
            <a:off x="630676" y="1403935"/>
            <a:ext cx="2764858" cy="4758325"/>
          </a:xfrm>
          <a:prstGeom prst="rect">
            <a:avLst/>
          </a:prstGeom>
          <a:solidFill>
            <a:srgbClr val="CDE7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NAV er en stor etat. Det er vanskelig å spørre alle om råd. </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Her er noen av metodene vi har brukt for å involvere de ansatte under-veis i prosessen. </a:t>
            </a:r>
            <a:endParaRPr kumimoji="0" lang="nb-NO" sz="2200"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endParaRPr>
          </a:p>
        </p:txBody>
      </p:sp>
      <p:sp>
        <p:nvSpPr>
          <p:cNvPr id="32" name="Rectangle 20">
            <a:extLst>
              <a:ext uri="{FF2B5EF4-FFF2-40B4-BE49-F238E27FC236}">
                <a16:creationId xmlns:a16="http://schemas.microsoft.com/office/drawing/2014/main" id="{0A77E34F-64B3-4A8A-9BAC-15F69A39C250}"/>
              </a:ext>
            </a:extLst>
          </p:cNvPr>
          <p:cNvSpPr/>
          <p:nvPr/>
        </p:nvSpPr>
        <p:spPr>
          <a:xfrm>
            <a:off x="630676" y="863173"/>
            <a:ext cx="2764858" cy="548714"/>
          </a:xfrm>
          <a:prstGeom prst="rect">
            <a:avLst/>
          </a:prstGeom>
          <a:solidFill>
            <a:srgbClr val="1179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Interne</a:t>
            </a:r>
          </a:p>
        </p:txBody>
      </p:sp>
      <p:pic>
        <p:nvPicPr>
          <p:cNvPr id="11" name="Bilde 10" descr="Et bilde som inneholder tekst, henger, skiheis, lampe&#10;&#10;Automatisk generert beskrivelse">
            <a:extLst>
              <a:ext uri="{FF2B5EF4-FFF2-40B4-BE49-F238E27FC236}">
                <a16:creationId xmlns:a16="http://schemas.microsoft.com/office/drawing/2014/main" id="{1F551C42-6D73-4889-AE15-D3FFB6D07D19}"/>
              </a:ext>
            </a:extLst>
          </p:cNvPr>
          <p:cNvPicPr>
            <a:picLocks noChangeAspect="1"/>
          </p:cNvPicPr>
          <p:nvPr/>
        </p:nvPicPr>
        <p:blipFill>
          <a:blip r:embed="rId3"/>
          <a:stretch>
            <a:fillRect/>
          </a:stretch>
        </p:blipFill>
        <p:spPr>
          <a:xfrm>
            <a:off x="4129466" y="3874043"/>
            <a:ext cx="1698578" cy="1324952"/>
          </a:xfrm>
          <a:prstGeom prst="rect">
            <a:avLst/>
          </a:prstGeom>
        </p:spPr>
      </p:pic>
      <p:pic>
        <p:nvPicPr>
          <p:cNvPr id="5" name="Bilde 4" descr="Et bilde som inneholder tekst, våpen&#10;&#10;Automatisk generert beskrivelse">
            <a:extLst>
              <a:ext uri="{FF2B5EF4-FFF2-40B4-BE49-F238E27FC236}">
                <a16:creationId xmlns:a16="http://schemas.microsoft.com/office/drawing/2014/main" id="{D4F2EE0D-15D7-48D6-AF4E-150869187924}"/>
              </a:ext>
            </a:extLst>
          </p:cNvPr>
          <p:cNvPicPr>
            <a:picLocks noChangeAspect="1"/>
          </p:cNvPicPr>
          <p:nvPr/>
        </p:nvPicPr>
        <p:blipFill rotWithShape="1">
          <a:blip r:embed="rId4"/>
          <a:srcRect l="20286" t="21239" r="26643" b="25916"/>
          <a:stretch/>
        </p:blipFill>
        <p:spPr>
          <a:xfrm>
            <a:off x="7122790" y="3863766"/>
            <a:ext cx="1127760" cy="1497323"/>
          </a:xfrm>
          <a:prstGeom prst="rect">
            <a:avLst/>
          </a:prstGeom>
        </p:spPr>
      </p:pic>
      <p:pic>
        <p:nvPicPr>
          <p:cNvPr id="3" name="Bilde 2">
            <a:extLst>
              <a:ext uri="{FF2B5EF4-FFF2-40B4-BE49-F238E27FC236}">
                <a16:creationId xmlns:a16="http://schemas.microsoft.com/office/drawing/2014/main" id="{E5248F12-BFE4-43C8-9F53-A7C23388B071}"/>
              </a:ext>
            </a:extLst>
          </p:cNvPr>
          <p:cNvPicPr>
            <a:picLocks noChangeAspect="1"/>
          </p:cNvPicPr>
          <p:nvPr/>
        </p:nvPicPr>
        <p:blipFill>
          <a:blip r:embed="rId5"/>
          <a:stretch>
            <a:fillRect/>
          </a:stretch>
        </p:blipFill>
        <p:spPr>
          <a:xfrm>
            <a:off x="9520830" y="3830867"/>
            <a:ext cx="1856595" cy="1407995"/>
          </a:xfrm>
          <a:prstGeom prst="rect">
            <a:avLst/>
          </a:prstGeom>
        </p:spPr>
      </p:pic>
      <p:pic>
        <p:nvPicPr>
          <p:cNvPr id="33" name="Bilde 32">
            <a:extLst>
              <a:ext uri="{FF2B5EF4-FFF2-40B4-BE49-F238E27FC236}">
                <a16:creationId xmlns:a16="http://schemas.microsoft.com/office/drawing/2014/main" id="{FD285605-F6FF-4C17-84EC-CE0A1F73A61C}"/>
              </a:ext>
            </a:extLst>
          </p:cNvPr>
          <p:cNvPicPr>
            <a:picLocks noChangeAspect="1"/>
          </p:cNvPicPr>
          <p:nvPr/>
        </p:nvPicPr>
        <p:blipFill>
          <a:blip r:embed="rId6"/>
          <a:stretch>
            <a:fillRect/>
          </a:stretch>
        </p:blipFill>
        <p:spPr>
          <a:xfrm>
            <a:off x="4194405" y="797487"/>
            <a:ext cx="1606237" cy="1660107"/>
          </a:xfrm>
          <a:prstGeom prst="rect">
            <a:avLst/>
          </a:prstGeom>
        </p:spPr>
      </p:pic>
      <p:pic>
        <p:nvPicPr>
          <p:cNvPr id="28" name="Bilde 27">
            <a:extLst>
              <a:ext uri="{FF2B5EF4-FFF2-40B4-BE49-F238E27FC236}">
                <a16:creationId xmlns:a16="http://schemas.microsoft.com/office/drawing/2014/main" id="{9CC3375D-8720-4256-8FB1-694586ACE693}"/>
              </a:ext>
            </a:extLst>
          </p:cNvPr>
          <p:cNvPicPr>
            <a:picLocks noChangeAspect="1"/>
          </p:cNvPicPr>
          <p:nvPr/>
        </p:nvPicPr>
        <p:blipFill>
          <a:blip r:embed="rId7"/>
          <a:stretch>
            <a:fillRect/>
          </a:stretch>
        </p:blipFill>
        <p:spPr>
          <a:xfrm>
            <a:off x="6904244" y="826015"/>
            <a:ext cx="1442437" cy="1711543"/>
          </a:xfrm>
          <a:prstGeom prst="rect">
            <a:avLst/>
          </a:prstGeom>
        </p:spPr>
      </p:pic>
      <p:pic>
        <p:nvPicPr>
          <p:cNvPr id="26" name="Bilde 25">
            <a:extLst>
              <a:ext uri="{FF2B5EF4-FFF2-40B4-BE49-F238E27FC236}">
                <a16:creationId xmlns:a16="http://schemas.microsoft.com/office/drawing/2014/main" id="{6C605400-C9F7-457C-A6E4-F04388D641EA}"/>
              </a:ext>
            </a:extLst>
          </p:cNvPr>
          <p:cNvPicPr>
            <a:picLocks noChangeAspect="1"/>
          </p:cNvPicPr>
          <p:nvPr/>
        </p:nvPicPr>
        <p:blipFill>
          <a:blip r:embed="rId8"/>
          <a:stretch>
            <a:fillRect/>
          </a:stretch>
        </p:blipFill>
        <p:spPr>
          <a:xfrm>
            <a:off x="9630902" y="716363"/>
            <a:ext cx="1636452" cy="1960984"/>
          </a:xfrm>
          <a:prstGeom prst="rect">
            <a:avLst/>
          </a:prstGeom>
        </p:spPr>
      </p:pic>
      <p:sp>
        <p:nvSpPr>
          <p:cNvPr id="7" name="Rectangle 19">
            <a:extLst>
              <a:ext uri="{FF2B5EF4-FFF2-40B4-BE49-F238E27FC236}">
                <a16:creationId xmlns:a16="http://schemas.microsoft.com/office/drawing/2014/main" id="{8B5EDF8C-A932-4D23-A237-0E467B54E4C1}"/>
              </a:ext>
            </a:extLst>
          </p:cNvPr>
          <p:cNvSpPr/>
          <p:nvPr/>
        </p:nvSpPr>
        <p:spPr>
          <a:xfrm>
            <a:off x="9421407" y="2813930"/>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Topplederforum</a:t>
            </a:r>
          </a:p>
        </p:txBody>
      </p:sp>
      <p:sp>
        <p:nvSpPr>
          <p:cNvPr id="9" name="Rectangle 19">
            <a:extLst>
              <a:ext uri="{FF2B5EF4-FFF2-40B4-BE49-F238E27FC236}">
                <a16:creationId xmlns:a16="http://schemas.microsoft.com/office/drawing/2014/main" id="{A5CA7F41-9167-41AD-81E1-E1B4FF806E7B}"/>
              </a:ext>
            </a:extLst>
          </p:cNvPr>
          <p:cNvSpPr/>
          <p:nvPr/>
        </p:nvSpPr>
        <p:spPr>
          <a:xfrm>
            <a:off x="9255551" y="5698124"/>
            <a:ext cx="2387150" cy="548188"/>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Spørreundersøkelser </a:t>
            </a:r>
          </a:p>
        </p:txBody>
      </p:sp>
      <p:sp>
        <p:nvSpPr>
          <p:cNvPr id="12" name="Rectangle 19">
            <a:extLst>
              <a:ext uri="{FF2B5EF4-FFF2-40B4-BE49-F238E27FC236}">
                <a16:creationId xmlns:a16="http://schemas.microsoft.com/office/drawing/2014/main" id="{E07779CD-521C-46A9-AC93-65C2F4F233ED}"/>
              </a:ext>
            </a:extLst>
          </p:cNvPr>
          <p:cNvSpPr/>
          <p:nvPr/>
        </p:nvSpPr>
        <p:spPr>
          <a:xfrm>
            <a:off x="3925225" y="5698124"/>
            <a:ext cx="211370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Workshoper</a:t>
            </a:r>
          </a:p>
        </p:txBody>
      </p:sp>
      <p:sp>
        <p:nvSpPr>
          <p:cNvPr id="14" name="Rectangle 19">
            <a:extLst>
              <a:ext uri="{FF2B5EF4-FFF2-40B4-BE49-F238E27FC236}">
                <a16:creationId xmlns:a16="http://schemas.microsoft.com/office/drawing/2014/main" id="{C7CC1C1C-60F8-4864-A696-D8983D2B462D}"/>
              </a:ext>
            </a:extLst>
          </p:cNvPr>
          <p:cNvSpPr/>
          <p:nvPr/>
        </p:nvSpPr>
        <p:spPr>
          <a:xfrm>
            <a:off x="6690342" y="2813930"/>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Perspektivgruppe</a:t>
            </a:r>
          </a:p>
        </p:txBody>
      </p:sp>
      <p:sp>
        <p:nvSpPr>
          <p:cNvPr id="15" name="Rectangle 19">
            <a:extLst>
              <a:ext uri="{FF2B5EF4-FFF2-40B4-BE49-F238E27FC236}">
                <a16:creationId xmlns:a16="http://schemas.microsoft.com/office/drawing/2014/main" id="{1458A87C-C659-420F-B2E6-A7459DAFFB6C}"/>
              </a:ext>
            </a:extLst>
          </p:cNvPr>
          <p:cNvSpPr/>
          <p:nvPr/>
        </p:nvSpPr>
        <p:spPr>
          <a:xfrm>
            <a:off x="3951034" y="2813930"/>
            <a:ext cx="2055439" cy="324465"/>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Tillitsvalgte</a:t>
            </a:r>
          </a:p>
        </p:txBody>
      </p:sp>
      <p:sp>
        <p:nvSpPr>
          <p:cNvPr id="17" name="Rectangle 19">
            <a:extLst>
              <a:ext uri="{FF2B5EF4-FFF2-40B4-BE49-F238E27FC236}">
                <a16:creationId xmlns:a16="http://schemas.microsoft.com/office/drawing/2014/main" id="{FF32CDFB-827F-45C2-BC5A-7A2D6D6A274B}"/>
              </a:ext>
            </a:extLst>
          </p:cNvPr>
          <p:cNvSpPr/>
          <p:nvPr/>
        </p:nvSpPr>
        <p:spPr>
          <a:xfrm>
            <a:off x="6457216" y="5698124"/>
            <a:ext cx="2521693" cy="548189"/>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a:ea typeface="+mn-ea"/>
                <a:cs typeface="+mn-cs"/>
              </a:rPr>
              <a:t>Gruppeintervju</a:t>
            </a:r>
          </a:p>
        </p:txBody>
      </p:sp>
      <p:pic>
        <p:nvPicPr>
          <p:cNvPr id="30" name="Bilde 29">
            <a:extLst>
              <a:ext uri="{FF2B5EF4-FFF2-40B4-BE49-F238E27FC236}">
                <a16:creationId xmlns:a16="http://schemas.microsoft.com/office/drawing/2014/main" id="{6259D3F8-59CA-4962-8BA2-3380EE94330B}"/>
              </a:ext>
            </a:extLst>
          </p:cNvPr>
          <p:cNvPicPr>
            <a:picLocks noChangeAspect="1"/>
          </p:cNvPicPr>
          <p:nvPr/>
        </p:nvPicPr>
        <p:blipFill>
          <a:blip r:embed="rId9"/>
          <a:stretch>
            <a:fillRect/>
          </a:stretch>
        </p:blipFill>
        <p:spPr>
          <a:xfrm>
            <a:off x="7222709" y="1490460"/>
            <a:ext cx="390872" cy="245727"/>
          </a:xfrm>
          <a:prstGeom prst="rect">
            <a:avLst/>
          </a:prstGeom>
        </p:spPr>
      </p:pic>
      <p:pic>
        <p:nvPicPr>
          <p:cNvPr id="34" name="Bilde 33">
            <a:extLst>
              <a:ext uri="{FF2B5EF4-FFF2-40B4-BE49-F238E27FC236}">
                <a16:creationId xmlns:a16="http://schemas.microsoft.com/office/drawing/2014/main" id="{8E33EDE0-E61A-41F8-963D-2B23857526FA}"/>
              </a:ext>
            </a:extLst>
          </p:cNvPr>
          <p:cNvPicPr>
            <a:picLocks noChangeAspect="1"/>
          </p:cNvPicPr>
          <p:nvPr/>
        </p:nvPicPr>
        <p:blipFill>
          <a:blip r:embed="rId9"/>
          <a:stretch>
            <a:fillRect/>
          </a:stretch>
        </p:blipFill>
        <p:spPr>
          <a:xfrm>
            <a:off x="5160366" y="1879249"/>
            <a:ext cx="269513" cy="169433"/>
          </a:xfrm>
          <a:prstGeom prst="rect">
            <a:avLst/>
          </a:prstGeom>
        </p:spPr>
      </p:pic>
      <p:pic>
        <p:nvPicPr>
          <p:cNvPr id="35" name="Bilde 34">
            <a:extLst>
              <a:ext uri="{FF2B5EF4-FFF2-40B4-BE49-F238E27FC236}">
                <a16:creationId xmlns:a16="http://schemas.microsoft.com/office/drawing/2014/main" id="{6D3BD16B-4072-4763-BEF1-1339CF9B8015}"/>
              </a:ext>
            </a:extLst>
          </p:cNvPr>
          <p:cNvPicPr>
            <a:picLocks noChangeAspect="1"/>
          </p:cNvPicPr>
          <p:nvPr/>
        </p:nvPicPr>
        <p:blipFill>
          <a:blip r:embed="rId9"/>
          <a:stretch>
            <a:fillRect/>
          </a:stretch>
        </p:blipFill>
        <p:spPr>
          <a:xfrm>
            <a:off x="4565167" y="1861356"/>
            <a:ext cx="269513" cy="169433"/>
          </a:xfrm>
          <a:prstGeom prst="rect">
            <a:avLst/>
          </a:prstGeom>
        </p:spPr>
      </p:pic>
      <p:sp>
        <p:nvSpPr>
          <p:cNvPr id="8" name="Rektangel 7">
            <a:extLst>
              <a:ext uri="{FF2B5EF4-FFF2-40B4-BE49-F238E27FC236}">
                <a16:creationId xmlns:a16="http://schemas.microsoft.com/office/drawing/2014/main" id="{E56D8FC7-DCBE-4C8F-A1B9-96097ECC9ADC}"/>
              </a:ext>
            </a:extLst>
          </p:cNvPr>
          <p:cNvSpPr/>
          <p:nvPr/>
        </p:nvSpPr>
        <p:spPr>
          <a:xfrm rot="19712128">
            <a:off x="7097925" y="3805676"/>
            <a:ext cx="504367" cy="13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26209128-B920-4D31-A565-E4A734AAEA85}"/>
              </a:ext>
            </a:extLst>
          </p:cNvPr>
          <p:cNvSpPr/>
          <p:nvPr/>
        </p:nvSpPr>
        <p:spPr>
          <a:xfrm>
            <a:off x="6044693" y="3762500"/>
            <a:ext cx="504367" cy="13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Bilde 28">
            <a:extLst>
              <a:ext uri="{FF2B5EF4-FFF2-40B4-BE49-F238E27FC236}">
                <a16:creationId xmlns:a16="http://schemas.microsoft.com/office/drawing/2014/main" id="{72B0BB29-00C9-46F6-B444-9A80705CA94F}"/>
              </a:ext>
            </a:extLst>
          </p:cNvPr>
          <p:cNvPicPr>
            <a:picLocks noChangeAspect="1"/>
          </p:cNvPicPr>
          <p:nvPr/>
        </p:nvPicPr>
        <p:blipFill>
          <a:blip r:embed="rId9"/>
          <a:stretch>
            <a:fillRect/>
          </a:stretch>
        </p:blipFill>
        <p:spPr>
          <a:xfrm>
            <a:off x="4576771" y="4267904"/>
            <a:ext cx="803967" cy="505425"/>
          </a:xfrm>
          <a:prstGeom prst="rect">
            <a:avLst/>
          </a:prstGeom>
        </p:spPr>
      </p:pic>
      <p:sp>
        <p:nvSpPr>
          <p:cNvPr id="36" name="Ellipse 35">
            <a:extLst>
              <a:ext uri="{FF2B5EF4-FFF2-40B4-BE49-F238E27FC236}">
                <a16:creationId xmlns:a16="http://schemas.microsoft.com/office/drawing/2014/main" id="{B0569530-84D0-4851-AA37-E335CF9D6F13}"/>
              </a:ext>
            </a:extLst>
          </p:cNvPr>
          <p:cNvSpPr/>
          <p:nvPr/>
        </p:nvSpPr>
        <p:spPr>
          <a:xfrm>
            <a:off x="3879628" y="611687"/>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Ellipse 36">
            <a:extLst>
              <a:ext uri="{FF2B5EF4-FFF2-40B4-BE49-F238E27FC236}">
                <a16:creationId xmlns:a16="http://schemas.microsoft.com/office/drawing/2014/main" id="{7F0D0796-737F-401E-B7B3-3A99185C72D8}"/>
              </a:ext>
            </a:extLst>
          </p:cNvPr>
          <p:cNvSpPr/>
          <p:nvPr/>
        </p:nvSpPr>
        <p:spPr>
          <a:xfrm>
            <a:off x="9341479" y="611687"/>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Ellipse 37">
            <a:extLst>
              <a:ext uri="{FF2B5EF4-FFF2-40B4-BE49-F238E27FC236}">
                <a16:creationId xmlns:a16="http://schemas.microsoft.com/office/drawing/2014/main" id="{4C3A9F5C-9141-4C7B-BE79-04514E4C4EBD}"/>
              </a:ext>
            </a:extLst>
          </p:cNvPr>
          <p:cNvSpPr/>
          <p:nvPr/>
        </p:nvSpPr>
        <p:spPr>
          <a:xfrm>
            <a:off x="6579021" y="611687"/>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4F941F65-D4E4-4042-B741-32A4B4A9E307}"/>
              </a:ext>
            </a:extLst>
          </p:cNvPr>
          <p:cNvSpPr/>
          <p:nvPr/>
        </p:nvSpPr>
        <p:spPr>
          <a:xfrm>
            <a:off x="3871649"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Ellipse 39">
            <a:extLst>
              <a:ext uri="{FF2B5EF4-FFF2-40B4-BE49-F238E27FC236}">
                <a16:creationId xmlns:a16="http://schemas.microsoft.com/office/drawing/2014/main" id="{2061F5CA-B498-4B29-B9E5-8801E810109B}"/>
              </a:ext>
            </a:extLst>
          </p:cNvPr>
          <p:cNvSpPr/>
          <p:nvPr/>
        </p:nvSpPr>
        <p:spPr>
          <a:xfrm>
            <a:off x="6599513"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7B6E5FD7-3470-4BC0-8B83-337DBE56DB93}"/>
              </a:ext>
            </a:extLst>
          </p:cNvPr>
          <p:cNvSpPr/>
          <p:nvPr/>
        </p:nvSpPr>
        <p:spPr>
          <a:xfrm>
            <a:off x="9313720" y="3451911"/>
            <a:ext cx="2215299" cy="2161567"/>
          </a:xfrm>
          <a:prstGeom prst="ellipse">
            <a:avLst/>
          </a:prstGeom>
          <a:noFill/>
          <a:ln w="38100">
            <a:solidFill>
              <a:srgbClr val="117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ktangel 41">
            <a:extLst>
              <a:ext uri="{FF2B5EF4-FFF2-40B4-BE49-F238E27FC236}">
                <a16:creationId xmlns:a16="http://schemas.microsoft.com/office/drawing/2014/main" id="{E1338D68-DB4A-41F6-AE17-B393E06088CD}"/>
              </a:ext>
            </a:extLst>
          </p:cNvPr>
          <p:cNvSpPr/>
          <p:nvPr/>
        </p:nvSpPr>
        <p:spPr>
          <a:xfrm>
            <a:off x="7595439" y="3783700"/>
            <a:ext cx="504367" cy="13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Plassholder for lysbildenummer 1">
            <a:extLst>
              <a:ext uri="{FF2B5EF4-FFF2-40B4-BE49-F238E27FC236}">
                <a16:creationId xmlns:a16="http://schemas.microsoft.com/office/drawing/2014/main" id="{B6EBBEFA-D79F-4101-A1AC-740B89087145}"/>
              </a:ext>
            </a:extLst>
          </p:cNvPr>
          <p:cNvSpPr>
            <a:spLocks noGrp="1"/>
          </p:cNvSpPr>
          <p:nvPr>
            <p:ph type="sldNum" sz="quarter" idx="12"/>
          </p:nvPr>
        </p:nvSpPr>
        <p:spPr/>
        <p:txBody>
          <a:bodyPr/>
          <a:lstStyle/>
          <a:p>
            <a:fld id="{95102788-B3AA-6746-B4E5-C52EBB4D0CEE}" type="slidenum">
              <a:rPr lang="nb-NO" smtClean="0"/>
              <a:t>12</a:t>
            </a:fld>
            <a:endParaRPr lang="nb-NO"/>
          </a:p>
        </p:txBody>
      </p:sp>
    </p:spTree>
    <p:extLst>
      <p:ext uri="{BB962C8B-B14F-4D97-AF65-F5344CB8AC3E}">
        <p14:creationId xmlns:p14="http://schemas.microsoft.com/office/powerpoint/2010/main" val="344791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9350" y="260648"/>
            <a:ext cx="11713301" cy="6336704"/>
          </a:xfrm>
          <a:prstGeom prst="rect">
            <a:avLst/>
          </a:prstGeom>
          <a:solidFill>
            <a:srgbClr val="337C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tel 1"/>
          <p:cNvSpPr txBox="1">
            <a:spLocks/>
          </p:cNvSpPr>
          <p:nvPr/>
        </p:nvSpPr>
        <p:spPr bwMode="auto">
          <a:xfrm>
            <a:off x="504824" y="3104702"/>
            <a:ext cx="11182351"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noAutofit/>
          </a:bodyPr>
          <a:lstStyle>
            <a:lvl1pPr algn="l" defTabSz="914400" rtl="0" eaLnBrk="1" latinLnBrk="0" hangingPunct="1">
              <a:spcBef>
                <a:spcPct val="0"/>
              </a:spcBef>
              <a:buNone/>
              <a:defRPr sz="2600" kern="1200">
                <a:solidFill>
                  <a:srgbClr val="C3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48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Det som er gjort til nå</a:t>
            </a:r>
          </a:p>
        </p:txBody>
      </p:sp>
      <p:cxnSp>
        <p:nvCxnSpPr>
          <p:cNvPr id="3" name="Straight Connector 2"/>
          <p:cNvCxnSpPr/>
          <p:nvPr/>
        </p:nvCxnSpPr>
        <p:spPr>
          <a:xfrm>
            <a:off x="4703846" y="4208824"/>
            <a:ext cx="2784309"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504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0">
            <a:extLst>
              <a:ext uri="{FF2B5EF4-FFF2-40B4-BE49-F238E27FC236}">
                <a16:creationId xmlns:a16="http://schemas.microsoft.com/office/drawing/2014/main" id="{DFA86A9F-7C2C-45CF-87B8-7003293614C5}"/>
              </a:ext>
            </a:extLst>
          </p:cNvPr>
          <p:cNvSpPr/>
          <p:nvPr/>
        </p:nvSpPr>
        <p:spPr>
          <a:xfrm>
            <a:off x="4992182" y="1813619"/>
            <a:ext cx="2193815" cy="4369576"/>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nb-NO" sz="1400" b="0" i="0" u="none" strike="noStrike" kern="1200" cap="none" spc="0" normalizeH="0" baseline="0" noProof="0">
              <a:ln>
                <a:noFill/>
              </a:ln>
              <a:solidFill>
                <a:srgbClr val="3E3832"/>
              </a:solidFill>
              <a:effectLst/>
              <a:uLnTx/>
              <a:uFillTx/>
              <a:latin typeface="Arial"/>
              <a:ea typeface="+mn-ea"/>
              <a:cs typeface="+mn-cs"/>
            </a:endParaRPr>
          </a:p>
        </p:txBody>
      </p:sp>
      <p:sp>
        <p:nvSpPr>
          <p:cNvPr id="3" name="Rectangle 20">
            <a:extLst>
              <a:ext uri="{FF2B5EF4-FFF2-40B4-BE49-F238E27FC236}">
                <a16:creationId xmlns:a16="http://schemas.microsoft.com/office/drawing/2014/main" id="{467F2430-9A89-416B-8D70-0E909E3E2C6F}"/>
              </a:ext>
            </a:extLst>
          </p:cNvPr>
          <p:cNvSpPr/>
          <p:nvPr/>
        </p:nvSpPr>
        <p:spPr>
          <a:xfrm>
            <a:off x="331559" y="1813619"/>
            <a:ext cx="2193814" cy="4369576"/>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nb-NO" sz="1400" b="0" i="0" u="none" strike="noStrike" kern="1200" cap="none" spc="0" normalizeH="0" baseline="0" noProof="0">
              <a:ln>
                <a:noFill/>
              </a:ln>
              <a:solidFill>
                <a:srgbClr val="3E3832"/>
              </a:solidFill>
              <a:effectLst/>
              <a:uLnTx/>
              <a:uFillTx/>
              <a:latin typeface="Arial"/>
              <a:ea typeface="+mn-ea"/>
              <a:cs typeface="+mn-cs"/>
            </a:endParaRPr>
          </a:p>
        </p:txBody>
      </p:sp>
      <p:sp>
        <p:nvSpPr>
          <p:cNvPr id="10" name="Rectangle 20">
            <a:extLst>
              <a:ext uri="{FF2B5EF4-FFF2-40B4-BE49-F238E27FC236}">
                <a16:creationId xmlns:a16="http://schemas.microsoft.com/office/drawing/2014/main" id="{37DF5EB6-3021-4E83-8304-F91D0BF5475B}"/>
              </a:ext>
            </a:extLst>
          </p:cNvPr>
          <p:cNvSpPr/>
          <p:nvPr/>
        </p:nvSpPr>
        <p:spPr>
          <a:xfrm>
            <a:off x="9696046" y="1813619"/>
            <a:ext cx="2164395" cy="4369576"/>
          </a:xfrm>
          <a:prstGeom prst="rect">
            <a:avLst/>
          </a:prstGeom>
          <a:solidFill>
            <a:schemeClr val="bg1"/>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nb-NO" sz="1400" b="0" i="0" u="none" strike="noStrike" kern="1200" cap="none" spc="0" normalizeH="0" baseline="0" noProof="0">
              <a:ln>
                <a:noFill/>
              </a:ln>
              <a:solidFill>
                <a:srgbClr val="3E3832"/>
              </a:solidFill>
              <a:effectLst/>
              <a:uLnTx/>
              <a:uFillTx/>
              <a:latin typeface="Arial"/>
              <a:ea typeface="+mn-ea"/>
              <a:cs typeface="+mn-cs"/>
            </a:endParaRPr>
          </a:p>
        </p:txBody>
      </p:sp>
      <p:sp>
        <p:nvSpPr>
          <p:cNvPr id="11" name="Rectangle 20">
            <a:extLst>
              <a:ext uri="{FF2B5EF4-FFF2-40B4-BE49-F238E27FC236}">
                <a16:creationId xmlns:a16="http://schemas.microsoft.com/office/drawing/2014/main" id="{947D582E-C349-443C-BA5C-0D9E29520CDB}"/>
              </a:ext>
            </a:extLst>
          </p:cNvPr>
          <p:cNvSpPr/>
          <p:nvPr/>
        </p:nvSpPr>
        <p:spPr>
          <a:xfrm>
            <a:off x="2661870" y="1813619"/>
            <a:ext cx="2193815" cy="4369576"/>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nb-NO" sz="1400" b="0" i="0" u="none" strike="noStrike" kern="1200" cap="none" spc="0" normalizeH="0" baseline="0" noProof="0">
              <a:ln>
                <a:noFill/>
              </a:ln>
              <a:solidFill>
                <a:srgbClr val="3E3832"/>
              </a:solidFill>
              <a:effectLst/>
              <a:uLnTx/>
              <a:uFillTx/>
              <a:latin typeface="Arial"/>
              <a:ea typeface="+mn-ea"/>
              <a:cs typeface="+mn-cs"/>
            </a:endParaRPr>
          </a:p>
        </p:txBody>
      </p:sp>
      <p:sp>
        <p:nvSpPr>
          <p:cNvPr id="12" name="Rectangle 20">
            <a:extLst>
              <a:ext uri="{FF2B5EF4-FFF2-40B4-BE49-F238E27FC236}">
                <a16:creationId xmlns:a16="http://schemas.microsoft.com/office/drawing/2014/main" id="{EE9C1AF5-6264-44B9-8B2D-1F186612819E}"/>
              </a:ext>
            </a:extLst>
          </p:cNvPr>
          <p:cNvSpPr/>
          <p:nvPr/>
        </p:nvSpPr>
        <p:spPr>
          <a:xfrm>
            <a:off x="7322494" y="1813619"/>
            <a:ext cx="2237057" cy="4369576"/>
          </a:xfrm>
          <a:prstGeom prst="rect">
            <a:avLst/>
          </a:prstGeom>
          <a:solidFill>
            <a:schemeClr val="bg1"/>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nb-NO" sz="1400" b="0" i="0" u="none" strike="noStrike" kern="1200" cap="none" spc="0" normalizeH="0" baseline="0" noProof="0">
              <a:ln>
                <a:noFill/>
              </a:ln>
              <a:solidFill>
                <a:srgbClr val="3E3832"/>
              </a:solidFill>
              <a:effectLst/>
              <a:uLnTx/>
              <a:uFillTx/>
              <a:latin typeface="Arial"/>
              <a:ea typeface="+mn-ea"/>
              <a:cs typeface="+mn-cs"/>
            </a:endParaRPr>
          </a:p>
        </p:txBody>
      </p:sp>
      <p:sp>
        <p:nvSpPr>
          <p:cNvPr id="14" name="Ellipse 13">
            <a:extLst>
              <a:ext uri="{FF2B5EF4-FFF2-40B4-BE49-F238E27FC236}">
                <a16:creationId xmlns:a16="http://schemas.microsoft.com/office/drawing/2014/main" id="{FF9260DF-B55D-4173-B426-2348623F35D1}"/>
              </a:ext>
            </a:extLst>
          </p:cNvPr>
          <p:cNvSpPr/>
          <p:nvPr/>
        </p:nvSpPr>
        <p:spPr>
          <a:xfrm>
            <a:off x="1121634" y="1974969"/>
            <a:ext cx="613663" cy="617034"/>
          </a:xfrm>
          <a:prstGeom prst="ellipse">
            <a:avLst/>
          </a:prstGeom>
          <a:solidFill>
            <a:srgbClr val="117938"/>
          </a:solidFill>
          <a:ln w="12700">
            <a:miter lim="400000"/>
          </a:ln>
        </p:spPr>
        <p:txBody>
          <a:bodyPr lIns="86400" tIns="86400" rIns="86400" bIns="86400" anchor="t"/>
          <a:lstStyle/>
          <a:p>
            <a:pPr marL="0" marR="0" lvl="0" indent="0" algn="ctr" defTabSz="1219200" rtl="0" eaLnBrk="1" fontAlgn="auto" latinLnBrk="0" hangingPunct="0">
              <a:lnSpc>
                <a:spcPct val="100000"/>
              </a:lnSpc>
              <a:spcBef>
                <a:spcPts val="0"/>
              </a:spcBef>
              <a:spcAft>
                <a:spcPts val="0"/>
              </a:spcAft>
              <a:buClrTx/>
              <a:buSzTx/>
              <a:buFontTx/>
              <a:buNone/>
              <a:tabLst/>
              <a:defRPr/>
            </a:pPr>
            <a:r>
              <a:rPr kumimoji="0" lang="nb-NO" sz="1600" b="1" i="0" u="none" strike="noStrike" kern="0" cap="none" spc="0" normalizeH="0" baseline="0" noProof="0">
                <a:ln>
                  <a:noFill/>
                </a:ln>
                <a:solidFill>
                  <a:srgbClr val="FFFFFF"/>
                </a:solidFill>
                <a:effectLst/>
                <a:uLnTx/>
                <a:uFillTx/>
                <a:latin typeface="Arial" panose="020B0604020202020204" pitchFamily="34" charset="0"/>
                <a:ea typeface="Source Sans Pro"/>
                <a:cs typeface="Arial" panose="020B0604020202020204" pitchFamily="34" charset="0"/>
              </a:rPr>
              <a:t>1</a:t>
            </a:r>
          </a:p>
        </p:txBody>
      </p:sp>
      <p:sp>
        <p:nvSpPr>
          <p:cNvPr id="15" name="Ellipse 14">
            <a:extLst>
              <a:ext uri="{FF2B5EF4-FFF2-40B4-BE49-F238E27FC236}">
                <a16:creationId xmlns:a16="http://schemas.microsoft.com/office/drawing/2014/main" id="{DF1871AB-2E5B-46C3-9BA2-B7D67AF2C854}"/>
              </a:ext>
            </a:extLst>
          </p:cNvPr>
          <p:cNvSpPr/>
          <p:nvPr/>
        </p:nvSpPr>
        <p:spPr>
          <a:xfrm>
            <a:off x="3451945" y="1991720"/>
            <a:ext cx="613663" cy="617034"/>
          </a:xfrm>
          <a:prstGeom prst="ellipse">
            <a:avLst/>
          </a:prstGeom>
          <a:solidFill>
            <a:srgbClr val="117938"/>
          </a:solidFill>
          <a:ln w="12700">
            <a:miter lim="400000"/>
          </a:ln>
        </p:spPr>
        <p:txBody>
          <a:bodyPr lIns="86400" tIns="86400" rIns="86400" bIns="86400" anchor="t"/>
          <a:lstStyle/>
          <a:p>
            <a:pPr marL="0" marR="0" lvl="0" indent="0" algn="ctr" defTabSz="1219200" rtl="0" eaLnBrk="1" fontAlgn="auto" latinLnBrk="0" hangingPunct="0">
              <a:lnSpc>
                <a:spcPct val="100000"/>
              </a:lnSpc>
              <a:spcBef>
                <a:spcPts val="0"/>
              </a:spcBef>
              <a:spcAft>
                <a:spcPts val="0"/>
              </a:spcAft>
              <a:buClrTx/>
              <a:buSzTx/>
              <a:buFontTx/>
              <a:buNone/>
              <a:tabLst/>
              <a:defRPr/>
            </a:pPr>
            <a:r>
              <a:rPr kumimoji="0" lang="nb-NO" sz="1600" b="1" i="0" u="none" strike="noStrike" kern="0" cap="none" spc="0" normalizeH="0" baseline="0" noProof="0">
                <a:ln>
                  <a:noFill/>
                </a:ln>
                <a:solidFill>
                  <a:srgbClr val="FFFFFF"/>
                </a:solidFill>
                <a:effectLst/>
                <a:uLnTx/>
                <a:uFillTx/>
                <a:latin typeface="Arial" panose="020B0604020202020204" pitchFamily="34" charset="0"/>
                <a:ea typeface="Source Sans Pro"/>
                <a:cs typeface="Arial" panose="020B0604020202020204" pitchFamily="34" charset="0"/>
              </a:rPr>
              <a:t>2</a:t>
            </a:r>
          </a:p>
        </p:txBody>
      </p:sp>
      <p:sp>
        <p:nvSpPr>
          <p:cNvPr id="17" name="Ellipse 16">
            <a:extLst>
              <a:ext uri="{FF2B5EF4-FFF2-40B4-BE49-F238E27FC236}">
                <a16:creationId xmlns:a16="http://schemas.microsoft.com/office/drawing/2014/main" id="{C83C41CD-AAF8-489E-97FE-A00E199B6FE9}"/>
              </a:ext>
            </a:extLst>
          </p:cNvPr>
          <p:cNvSpPr/>
          <p:nvPr/>
        </p:nvSpPr>
        <p:spPr>
          <a:xfrm>
            <a:off x="5752656" y="1991720"/>
            <a:ext cx="613663" cy="617034"/>
          </a:xfrm>
          <a:prstGeom prst="ellipse">
            <a:avLst/>
          </a:prstGeom>
          <a:solidFill>
            <a:srgbClr val="117938"/>
          </a:solidFill>
          <a:ln w="12700">
            <a:miter lim="400000"/>
          </a:ln>
        </p:spPr>
        <p:txBody>
          <a:bodyPr lIns="86400" tIns="86400" rIns="86400" bIns="86400" anchor="t"/>
          <a:lstStyle/>
          <a:p>
            <a:pPr marL="0" marR="0" lvl="0" indent="0" algn="ctr" defTabSz="1219200" rtl="0" eaLnBrk="1" fontAlgn="auto" latinLnBrk="0" hangingPunct="0">
              <a:lnSpc>
                <a:spcPct val="100000"/>
              </a:lnSpc>
              <a:spcBef>
                <a:spcPts val="0"/>
              </a:spcBef>
              <a:spcAft>
                <a:spcPts val="0"/>
              </a:spcAft>
              <a:buClrTx/>
              <a:buSzTx/>
              <a:buFontTx/>
              <a:buNone/>
              <a:tabLst/>
              <a:defRPr/>
            </a:pPr>
            <a:r>
              <a:rPr kumimoji="0" lang="nb-NO" sz="1600" b="1" i="0" u="none" strike="noStrike" kern="0" cap="none" spc="0" normalizeH="0" baseline="0" noProof="0">
                <a:ln>
                  <a:noFill/>
                </a:ln>
                <a:solidFill>
                  <a:srgbClr val="FFFFFF"/>
                </a:solidFill>
                <a:effectLst/>
                <a:uLnTx/>
                <a:uFillTx/>
                <a:latin typeface="Arial" panose="020B0604020202020204" pitchFamily="34" charset="0"/>
                <a:ea typeface="Source Sans Pro"/>
                <a:cs typeface="Arial" panose="020B0604020202020204" pitchFamily="34" charset="0"/>
              </a:rPr>
              <a:t>3</a:t>
            </a:r>
          </a:p>
        </p:txBody>
      </p:sp>
      <p:sp>
        <p:nvSpPr>
          <p:cNvPr id="18" name="Ellipse 17">
            <a:extLst>
              <a:ext uri="{FF2B5EF4-FFF2-40B4-BE49-F238E27FC236}">
                <a16:creationId xmlns:a16="http://schemas.microsoft.com/office/drawing/2014/main" id="{CA484A1A-B30B-4DDE-8416-4A173DCFCCD4}"/>
              </a:ext>
            </a:extLst>
          </p:cNvPr>
          <p:cNvSpPr/>
          <p:nvPr/>
        </p:nvSpPr>
        <p:spPr>
          <a:xfrm>
            <a:off x="8134189" y="1983454"/>
            <a:ext cx="613663" cy="617034"/>
          </a:xfrm>
          <a:prstGeom prst="ellipse">
            <a:avLst/>
          </a:prstGeom>
          <a:solidFill>
            <a:srgbClr val="117938"/>
          </a:solidFill>
          <a:ln w="12700">
            <a:miter lim="400000"/>
          </a:ln>
        </p:spPr>
        <p:txBody>
          <a:bodyPr lIns="86400" tIns="86400" rIns="86400" bIns="86400" anchor="t"/>
          <a:lstStyle/>
          <a:p>
            <a:pPr marL="0" marR="0" lvl="0" indent="0" algn="ctr" defTabSz="1219200" rtl="0" eaLnBrk="1" fontAlgn="auto" latinLnBrk="0" hangingPunct="0">
              <a:lnSpc>
                <a:spcPct val="100000"/>
              </a:lnSpc>
              <a:spcBef>
                <a:spcPts val="0"/>
              </a:spcBef>
              <a:spcAft>
                <a:spcPts val="0"/>
              </a:spcAft>
              <a:buClrTx/>
              <a:buSzTx/>
              <a:buFontTx/>
              <a:buNone/>
              <a:tabLst/>
              <a:defRPr/>
            </a:pPr>
            <a:r>
              <a:rPr kumimoji="0" lang="nb-NO" sz="1600" b="1" i="0" u="none" strike="noStrike" kern="0" cap="none" spc="0" normalizeH="0" baseline="0" noProof="0">
                <a:ln>
                  <a:noFill/>
                </a:ln>
                <a:solidFill>
                  <a:srgbClr val="FFFFFF"/>
                </a:solidFill>
                <a:effectLst/>
                <a:uLnTx/>
                <a:uFillTx/>
                <a:latin typeface="Arial" panose="020B0604020202020204" pitchFamily="34" charset="0"/>
                <a:ea typeface="Source Sans Pro"/>
                <a:cs typeface="Arial" panose="020B0604020202020204" pitchFamily="34" charset="0"/>
              </a:rPr>
              <a:t>4</a:t>
            </a:r>
          </a:p>
        </p:txBody>
      </p:sp>
      <p:sp>
        <p:nvSpPr>
          <p:cNvPr id="19" name="Rectangle 19">
            <a:extLst>
              <a:ext uri="{FF2B5EF4-FFF2-40B4-BE49-F238E27FC236}">
                <a16:creationId xmlns:a16="http://schemas.microsoft.com/office/drawing/2014/main" id="{32AC64B7-F8F4-4AB9-9C62-0A0C90311730}"/>
              </a:ext>
            </a:extLst>
          </p:cNvPr>
          <p:cNvSpPr/>
          <p:nvPr/>
        </p:nvSpPr>
        <p:spPr>
          <a:xfrm>
            <a:off x="2661869" y="2754666"/>
            <a:ext cx="2193816" cy="1570306"/>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srgbClr val="3E3832"/>
                </a:solidFill>
                <a:effectLst/>
                <a:uLnTx/>
                <a:uFillTx/>
                <a:latin typeface="Arial"/>
                <a:ea typeface="+mn-ea"/>
                <a:cs typeface="+mn-cs"/>
              </a:rPr>
              <a:t>Nåsituasjon og trender</a:t>
            </a:r>
          </a:p>
          <a:p>
            <a:pPr marL="0" marR="0" lvl="0" indent="0" algn="l" defTabSz="609585" rtl="0" eaLnBrk="1" fontAlgn="base" latinLnBrk="0" hangingPunct="1">
              <a:lnSpc>
                <a:spcPct val="100000"/>
              </a:lnSpc>
              <a:spcBef>
                <a:spcPct val="0"/>
              </a:spcBef>
              <a:spcAft>
                <a:spcPct val="0"/>
              </a:spcAft>
              <a:buClrTx/>
              <a:buSzTx/>
              <a:buFontTx/>
              <a:buNone/>
              <a:tabLst/>
              <a:defRPr/>
            </a:pPr>
            <a:br>
              <a:rPr kumimoji="0" lang="nb-NO" sz="1200" b="0" i="0" u="none" strike="noStrike" kern="1200" cap="none" spc="0" normalizeH="0" baseline="0" noProof="0">
                <a:ln>
                  <a:noFill/>
                </a:ln>
                <a:solidFill>
                  <a:srgbClr val="3E3832"/>
                </a:solidFill>
                <a:effectLst/>
                <a:uLnTx/>
                <a:uFillTx/>
                <a:latin typeface="Arial"/>
                <a:ea typeface="+mn-ea"/>
                <a:cs typeface="+mn-cs"/>
              </a:rPr>
            </a:br>
            <a:r>
              <a:rPr kumimoji="0" lang="nb-NO" sz="1200" b="0" i="0" u="none" strike="noStrike" kern="1200" cap="none" spc="0" normalizeH="0" baseline="0" noProof="0">
                <a:ln>
                  <a:noFill/>
                </a:ln>
                <a:solidFill>
                  <a:srgbClr val="3E3832"/>
                </a:solidFill>
                <a:effectLst/>
                <a:uLnTx/>
                <a:uFillTx/>
                <a:latin typeface="Arial"/>
                <a:ea typeface="+mn-ea"/>
                <a:cs typeface="+mn-cs"/>
              </a:rPr>
              <a:t>Rapport som beskriver det  som fungerer bra og det som må forbedres. </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a:ln>
                <a:noFill/>
              </a:ln>
              <a:solidFill>
                <a:srgbClr val="3E3832"/>
              </a:solidFill>
              <a:effectLst/>
              <a:uLnTx/>
              <a:uFillTx/>
              <a:latin typeface="Arial"/>
              <a:ea typeface="+mn-ea"/>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srgbClr val="3E3832"/>
                </a:solidFill>
                <a:effectLst/>
                <a:uLnTx/>
                <a:uFillTx/>
                <a:latin typeface="Arial"/>
                <a:ea typeface="+mn-ea"/>
                <a:cs typeface="+mn-cs"/>
              </a:rPr>
              <a:t>I tillegg beskrives trender så vil påvirke NAV.</a:t>
            </a:r>
          </a:p>
        </p:txBody>
      </p:sp>
      <p:sp>
        <p:nvSpPr>
          <p:cNvPr id="20" name="Rectangle 19">
            <a:extLst>
              <a:ext uri="{FF2B5EF4-FFF2-40B4-BE49-F238E27FC236}">
                <a16:creationId xmlns:a16="http://schemas.microsoft.com/office/drawing/2014/main" id="{0787BD0D-19AB-42C0-9203-66A76B050B88}"/>
              </a:ext>
            </a:extLst>
          </p:cNvPr>
          <p:cNvSpPr/>
          <p:nvPr/>
        </p:nvSpPr>
        <p:spPr>
          <a:xfrm>
            <a:off x="341086" y="2753353"/>
            <a:ext cx="2184288" cy="1570306"/>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srgbClr val="3E3832"/>
                </a:solidFill>
                <a:effectLst/>
                <a:uLnTx/>
                <a:uFillTx/>
                <a:latin typeface="Arial"/>
                <a:ea typeface="+mn-ea"/>
                <a:cs typeface="+mn-cs"/>
              </a:rPr>
              <a:t>Samfunnsoppdraget</a:t>
            </a:r>
          </a:p>
          <a:p>
            <a:pPr marL="0" marR="0" lvl="0" indent="0" algn="l" defTabSz="609585" rtl="0" eaLnBrk="1" fontAlgn="base" latinLnBrk="0" hangingPunct="1">
              <a:lnSpc>
                <a:spcPct val="100000"/>
              </a:lnSpc>
              <a:spcBef>
                <a:spcPct val="0"/>
              </a:spcBef>
              <a:spcAft>
                <a:spcPct val="0"/>
              </a:spcAft>
              <a:buClrTx/>
              <a:buSzTx/>
              <a:buFontTx/>
              <a:buNone/>
              <a:tabLst/>
              <a:defRPr/>
            </a:pPr>
            <a:br>
              <a:rPr kumimoji="0" lang="nb-NO" sz="1200" b="0" i="0" u="none" strike="noStrike" kern="1200" cap="none" spc="0" normalizeH="0" baseline="0" noProof="0">
                <a:ln>
                  <a:noFill/>
                </a:ln>
                <a:solidFill>
                  <a:srgbClr val="3E3832"/>
                </a:solidFill>
                <a:effectLst/>
                <a:uLnTx/>
                <a:uFillTx/>
                <a:latin typeface="Arial"/>
                <a:ea typeface="+mn-ea"/>
                <a:cs typeface="+mn-cs"/>
              </a:rPr>
            </a:br>
            <a:r>
              <a:rPr kumimoji="0" lang="nb-NO" sz="1200" b="0" i="0" u="none" strike="noStrike" kern="1200" cap="none" spc="0" normalizeH="0" baseline="0" noProof="0">
                <a:ln>
                  <a:noFill/>
                </a:ln>
                <a:solidFill>
                  <a:srgbClr val="3E3832"/>
                </a:solidFill>
                <a:effectLst/>
                <a:uLnTx/>
                <a:uFillTx/>
                <a:latin typeface="Arial"/>
                <a:ea typeface="+mn-ea"/>
                <a:cs typeface="+mn-cs"/>
              </a:rPr>
              <a:t>Definert samfunnsoppdraget. </a:t>
            </a:r>
            <a:r>
              <a:rPr kumimoji="0" lang="nb-NO" sz="1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Det er beskrevet i NAV-loven, og er ikke noe vi skal endre i strategiprosessen.</a:t>
            </a:r>
          </a:p>
        </p:txBody>
      </p:sp>
      <p:sp>
        <p:nvSpPr>
          <p:cNvPr id="22" name="Rectangle 19">
            <a:extLst>
              <a:ext uri="{FF2B5EF4-FFF2-40B4-BE49-F238E27FC236}">
                <a16:creationId xmlns:a16="http://schemas.microsoft.com/office/drawing/2014/main" id="{C1A20347-5CF6-4C0C-9C1B-B389D6C821AC}"/>
              </a:ext>
            </a:extLst>
          </p:cNvPr>
          <p:cNvSpPr/>
          <p:nvPr/>
        </p:nvSpPr>
        <p:spPr>
          <a:xfrm>
            <a:off x="9696045" y="2753353"/>
            <a:ext cx="2164395" cy="1570306"/>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srgbClr val="3E3832"/>
                </a:solidFill>
                <a:effectLst/>
                <a:uLnTx/>
                <a:uFillTx/>
                <a:latin typeface="Arial"/>
                <a:ea typeface="+mn-ea"/>
                <a:cs typeface="+mn-cs"/>
              </a:rPr>
              <a:t>Innsatsområder</a:t>
            </a:r>
          </a:p>
          <a:p>
            <a:pPr marL="0" marR="0" lvl="0" indent="0" algn="l" defTabSz="609585" rtl="0" eaLnBrk="1" fontAlgn="base" latinLnBrk="0" hangingPunct="1">
              <a:lnSpc>
                <a:spcPct val="100000"/>
              </a:lnSpc>
              <a:spcBef>
                <a:spcPct val="0"/>
              </a:spcBef>
              <a:spcAft>
                <a:spcPct val="0"/>
              </a:spcAft>
              <a:buClrTx/>
              <a:buSzTx/>
              <a:buFontTx/>
              <a:buNone/>
              <a:tabLst/>
              <a:defRPr/>
            </a:pPr>
            <a:br>
              <a:rPr kumimoji="0" lang="nb-NO" sz="1200" b="0" i="0" u="none" strike="noStrike" kern="1200" cap="none" spc="0" normalizeH="0" baseline="0" noProof="0">
                <a:ln>
                  <a:noFill/>
                </a:ln>
                <a:solidFill>
                  <a:srgbClr val="3E3832"/>
                </a:solidFill>
                <a:effectLst/>
                <a:uLnTx/>
                <a:uFillTx/>
                <a:latin typeface="Arial"/>
                <a:ea typeface="+mn-ea"/>
                <a:cs typeface="+mn-cs"/>
              </a:rPr>
            </a:br>
            <a:r>
              <a:rPr kumimoji="0" lang="nb-NO" sz="1200" b="0" i="0" u="none" strike="noStrike" kern="1200" cap="none" spc="0" normalizeH="0" baseline="0" noProof="0">
                <a:ln>
                  <a:noFill/>
                </a:ln>
                <a:solidFill>
                  <a:srgbClr val="3E3832"/>
                </a:solidFill>
                <a:effectLst/>
                <a:uLnTx/>
                <a:uFillTx/>
                <a:latin typeface="Arial"/>
                <a:ea typeface="+mn-ea"/>
                <a:cs typeface="+mn-cs"/>
              </a:rPr>
              <a:t>Hvilke innsatsområder må NAV vektlegge i årene som kommer for å nå fremtidsbilde for 2030?</a:t>
            </a:r>
            <a:endParaRPr kumimoji="0" lang="nb-NO" sz="1200" b="1" i="0" u="none" strike="noStrike" kern="1200" cap="none" spc="0" normalizeH="0" baseline="0" noProof="0">
              <a:ln>
                <a:noFill/>
              </a:ln>
              <a:solidFill>
                <a:srgbClr val="3E3832"/>
              </a:solidFill>
              <a:effectLst/>
              <a:uLnTx/>
              <a:uFillTx/>
              <a:latin typeface="Arial"/>
              <a:ea typeface="+mn-ea"/>
              <a:cs typeface="+mn-cs"/>
            </a:endParaRPr>
          </a:p>
        </p:txBody>
      </p:sp>
      <p:sp>
        <p:nvSpPr>
          <p:cNvPr id="23" name="Rectangle 19">
            <a:extLst>
              <a:ext uri="{FF2B5EF4-FFF2-40B4-BE49-F238E27FC236}">
                <a16:creationId xmlns:a16="http://schemas.microsoft.com/office/drawing/2014/main" id="{CAC32F5F-B46D-404E-9CB2-78C743B93689}"/>
              </a:ext>
            </a:extLst>
          </p:cNvPr>
          <p:cNvSpPr/>
          <p:nvPr/>
        </p:nvSpPr>
        <p:spPr>
          <a:xfrm>
            <a:off x="7365735" y="2753353"/>
            <a:ext cx="2193815" cy="1570306"/>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Strategiske ambisjoner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br>
            <a:r>
              <a:rPr kumimoji="0" lang="nb-NO" sz="12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Jobber med noen strategiske ambisjoner som beskriver ønsket fremtidig situasjon for brukere og arbeidsgivere i 2030.</a:t>
            </a:r>
          </a:p>
        </p:txBody>
      </p:sp>
      <p:pic>
        <p:nvPicPr>
          <p:cNvPr id="24" name="Bilde 23">
            <a:extLst>
              <a:ext uri="{FF2B5EF4-FFF2-40B4-BE49-F238E27FC236}">
                <a16:creationId xmlns:a16="http://schemas.microsoft.com/office/drawing/2014/main" id="{88B9E995-9873-43C3-B526-C511C0386FE7}"/>
              </a:ext>
            </a:extLst>
          </p:cNvPr>
          <p:cNvPicPr>
            <a:picLocks noChangeAspect="1"/>
          </p:cNvPicPr>
          <p:nvPr/>
        </p:nvPicPr>
        <p:blipFill>
          <a:blip r:embed="rId3"/>
          <a:stretch>
            <a:fillRect/>
          </a:stretch>
        </p:blipFill>
        <p:spPr>
          <a:xfrm>
            <a:off x="2890323" y="4831342"/>
            <a:ext cx="1715940" cy="1024251"/>
          </a:xfrm>
          <a:prstGeom prst="rect">
            <a:avLst/>
          </a:prstGeom>
          <a:effectLst>
            <a:outerShdw blurRad="50800" dist="38100" dir="2700000" algn="tl" rotWithShape="0">
              <a:prstClr val="black">
                <a:alpha val="40000"/>
              </a:prstClr>
            </a:outerShdw>
          </a:effectLst>
        </p:spPr>
      </p:pic>
      <p:pic>
        <p:nvPicPr>
          <p:cNvPr id="26" name="Bilde 25">
            <a:extLst>
              <a:ext uri="{FF2B5EF4-FFF2-40B4-BE49-F238E27FC236}">
                <a16:creationId xmlns:a16="http://schemas.microsoft.com/office/drawing/2014/main" id="{1080A2FE-9081-4A0D-AED6-A41EB155B8CF}"/>
              </a:ext>
            </a:extLst>
          </p:cNvPr>
          <p:cNvPicPr>
            <a:picLocks noChangeAspect="1"/>
          </p:cNvPicPr>
          <p:nvPr/>
        </p:nvPicPr>
        <p:blipFill>
          <a:blip r:embed="rId4"/>
          <a:stretch>
            <a:fillRect/>
          </a:stretch>
        </p:blipFill>
        <p:spPr>
          <a:xfrm>
            <a:off x="510372" y="4831342"/>
            <a:ext cx="1836186" cy="1024251"/>
          </a:xfrm>
          <a:prstGeom prst="rect">
            <a:avLst/>
          </a:prstGeom>
          <a:effectLst>
            <a:outerShdw blurRad="50800" dist="38100" dir="2700000" algn="tl" rotWithShape="0">
              <a:prstClr val="black">
                <a:alpha val="40000"/>
              </a:prstClr>
            </a:outerShdw>
          </a:effectLst>
        </p:spPr>
      </p:pic>
      <p:pic>
        <p:nvPicPr>
          <p:cNvPr id="28" name="Bilde 27" descr="Et bilde som inneholder tekst&#10;&#10;Automatisk generert beskrivelse">
            <a:extLst>
              <a:ext uri="{FF2B5EF4-FFF2-40B4-BE49-F238E27FC236}">
                <a16:creationId xmlns:a16="http://schemas.microsoft.com/office/drawing/2014/main" id="{12A4F41A-4F78-4493-88AE-FB3EA78566F5}"/>
              </a:ext>
            </a:extLst>
          </p:cNvPr>
          <p:cNvPicPr>
            <a:picLocks noChangeAspect="1"/>
          </p:cNvPicPr>
          <p:nvPr/>
        </p:nvPicPr>
        <p:blipFill>
          <a:blip r:embed="rId5"/>
          <a:stretch>
            <a:fillRect/>
          </a:stretch>
        </p:blipFill>
        <p:spPr>
          <a:xfrm>
            <a:off x="7601985" y="4835059"/>
            <a:ext cx="1721314" cy="964331"/>
          </a:xfrm>
          <a:prstGeom prst="rect">
            <a:avLst/>
          </a:prstGeom>
          <a:effectLst>
            <a:outerShdw blurRad="50800" dist="38100" dir="2700000" algn="tl" rotWithShape="0">
              <a:prstClr val="black">
                <a:alpha val="40000"/>
              </a:prstClr>
            </a:outerShdw>
          </a:effectLst>
        </p:spPr>
      </p:pic>
      <p:sp>
        <p:nvSpPr>
          <p:cNvPr id="29" name="Rectangle 20">
            <a:extLst>
              <a:ext uri="{FF2B5EF4-FFF2-40B4-BE49-F238E27FC236}">
                <a16:creationId xmlns:a16="http://schemas.microsoft.com/office/drawing/2014/main" id="{7264096D-D0C8-463C-BAA6-14C169695A37}"/>
              </a:ext>
            </a:extLst>
          </p:cNvPr>
          <p:cNvSpPr/>
          <p:nvPr/>
        </p:nvSpPr>
        <p:spPr>
          <a:xfrm>
            <a:off x="331559" y="1388373"/>
            <a:ext cx="6854438" cy="345171"/>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117938"/>
                </a:solidFill>
                <a:effectLst/>
                <a:uLnTx/>
                <a:uFillTx/>
                <a:latin typeface="Arial"/>
                <a:ea typeface="+mn-ea"/>
                <a:cs typeface="+mn-cs"/>
              </a:rPr>
              <a:t>Levert</a:t>
            </a:r>
          </a:p>
        </p:txBody>
      </p:sp>
      <p:sp>
        <p:nvSpPr>
          <p:cNvPr id="30" name="Rectangle 20">
            <a:extLst>
              <a:ext uri="{FF2B5EF4-FFF2-40B4-BE49-F238E27FC236}">
                <a16:creationId xmlns:a16="http://schemas.microsoft.com/office/drawing/2014/main" id="{58A3A233-FD04-48A5-B20F-2D39651B7834}"/>
              </a:ext>
            </a:extLst>
          </p:cNvPr>
          <p:cNvSpPr/>
          <p:nvPr/>
        </p:nvSpPr>
        <p:spPr>
          <a:xfrm>
            <a:off x="7322493" y="1392846"/>
            <a:ext cx="2237057" cy="327837"/>
          </a:xfrm>
          <a:prstGeom prst="rect">
            <a:avLst/>
          </a:prstGeom>
          <a:solidFill>
            <a:schemeClr val="bg1"/>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117938"/>
                </a:solidFill>
                <a:effectLst/>
                <a:uLnTx/>
                <a:uFillTx/>
                <a:latin typeface="Arial"/>
                <a:ea typeface="+mn-ea"/>
                <a:cs typeface="+mn-cs"/>
              </a:rPr>
              <a:t>Det vi jobber med nå</a:t>
            </a:r>
          </a:p>
        </p:txBody>
      </p:sp>
      <p:sp>
        <p:nvSpPr>
          <p:cNvPr id="31" name="Rectangle 20">
            <a:extLst>
              <a:ext uri="{FF2B5EF4-FFF2-40B4-BE49-F238E27FC236}">
                <a16:creationId xmlns:a16="http://schemas.microsoft.com/office/drawing/2014/main" id="{00058242-3A8E-46B2-A5F3-5BDC8F270A2F}"/>
              </a:ext>
            </a:extLst>
          </p:cNvPr>
          <p:cNvSpPr/>
          <p:nvPr/>
        </p:nvSpPr>
        <p:spPr>
          <a:xfrm>
            <a:off x="9696045" y="1366427"/>
            <a:ext cx="2164395" cy="327837"/>
          </a:xfrm>
          <a:prstGeom prst="rect">
            <a:avLst/>
          </a:prstGeom>
          <a:solidFill>
            <a:schemeClr val="bg1"/>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1" i="0" u="none" strike="noStrike" kern="1200" cap="none" spc="0" normalizeH="0" baseline="0" noProof="0">
                <a:ln>
                  <a:noFill/>
                </a:ln>
                <a:solidFill>
                  <a:srgbClr val="117938"/>
                </a:solidFill>
                <a:effectLst/>
                <a:uLnTx/>
                <a:uFillTx/>
                <a:latin typeface="Arial"/>
                <a:ea typeface="+mn-ea"/>
                <a:cs typeface="+mn-cs"/>
              </a:rPr>
              <a:t>Neste steg</a:t>
            </a:r>
          </a:p>
        </p:txBody>
      </p:sp>
      <p:sp>
        <p:nvSpPr>
          <p:cNvPr id="34" name="Tittel 1">
            <a:extLst>
              <a:ext uri="{FF2B5EF4-FFF2-40B4-BE49-F238E27FC236}">
                <a16:creationId xmlns:a16="http://schemas.microsoft.com/office/drawing/2014/main" id="{2705D3E6-32C8-4719-8337-4DF327963D2C}"/>
              </a:ext>
            </a:extLst>
          </p:cNvPr>
          <p:cNvSpPr>
            <a:spLocks noGrp="1"/>
          </p:cNvSpPr>
          <p:nvPr>
            <p:ph type="title"/>
          </p:nvPr>
        </p:nvSpPr>
        <p:spPr>
          <a:xfrm>
            <a:off x="625064" y="482400"/>
            <a:ext cx="10938594" cy="752627"/>
          </a:xfrm>
        </p:spPr>
        <p:txBody>
          <a:bodyPr/>
          <a:lstStyle/>
          <a:p>
            <a:pPr algn="ctr"/>
            <a:r>
              <a:rPr lang="nb-NO">
                <a:solidFill>
                  <a:schemeClr val="tx1"/>
                </a:solidFill>
              </a:rPr>
              <a:t>Hva er gjort, og hva skjer fremover?</a:t>
            </a:r>
          </a:p>
        </p:txBody>
      </p:sp>
      <p:pic>
        <p:nvPicPr>
          <p:cNvPr id="4" name="Bilde 3">
            <a:extLst>
              <a:ext uri="{FF2B5EF4-FFF2-40B4-BE49-F238E27FC236}">
                <a16:creationId xmlns:a16="http://schemas.microsoft.com/office/drawing/2014/main" id="{1A9A85EF-D42C-4978-A033-3C485F9A52EE}"/>
              </a:ext>
            </a:extLst>
          </p:cNvPr>
          <p:cNvPicPr>
            <a:picLocks noChangeAspect="1"/>
          </p:cNvPicPr>
          <p:nvPr/>
        </p:nvPicPr>
        <p:blipFill>
          <a:blip r:embed="rId6"/>
          <a:stretch>
            <a:fillRect/>
          </a:stretch>
        </p:blipFill>
        <p:spPr>
          <a:xfrm>
            <a:off x="9950332" y="4443014"/>
            <a:ext cx="1731296" cy="1510888"/>
          </a:xfrm>
          <a:prstGeom prst="rect">
            <a:avLst/>
          </a:prstGeom>
        </p:spPr>
      </p:pic>
      <p:sp>
        <p:nvSpPr>
          <p:cNvPr id="27" name="Ellipse 26">
            <a:extLst>
              <a:ext uri="{FF2B5EF4-FFF2-40B4-BE49-F238E27FC236}">
                <a16:creationId xmlns:a16="http://schemas.microsoft.com/office/drawing/2014/main" id="{FEDFD026-A79D-4A22-98F9-E60215891EF7}"/>
              </a:ext>
            </a:extLst>
          </p:cNvPr>
          <p:cNvSpPr/>
          <p:nvPr/>
        </p:nvSpPr>
        <p:spPr>
          <a:xfrm>
            <a:off x="10471410" y="1975887"/>
            <a:ext cx="613663" cy="617034"/>
          </a:xfrm>
          <a:prstGeom prst="ellipse">
            <a:avLst/>
          </a:prstGeom>
          <a:solidFill>
            <a:srgbClr val="117938"/>
          </a:solidFill>
          <a:ln w="12700">
            <a:miter lim="400000"/>
          </a:ln>
        </p:spPr>
        <p:txBody>
          <a:bodyPr lIns="86400" tIns="86400" rIns="86400" bIns="86400" anchor="t"/>
          <a:lstStyle/>
          <a:p>
            <a:pPr marL="0" marR="0" lvl="0" indent="0" algn="ctr" defTabSz="1219200" rtl="0" eaLnBrk="1" fontAlgn="auto" latinLnBrk="0" hangingPunct="0">
              <a:lnSpc>
                <a:spcPct val="100000"/>
              </a:lnSpc>
              <a:spcBef>
                <a:spcPts val="0"/>
              </a:spcBef>
              <a:spcAft>
                <a:spcPts val="0"/>
              </a:spcAft>
              <a:buClrTx/>
              <a:buSzTx/>
              <a:buFontTx/>
              <a:buNone/>
              <a:tabLst/>
              <a:defRPr/>
            </a:pPr>
            <a:r>
              <a:rPr kumimoji="0" lang="nb-NO" sz="1600" b="1" i="0" u="none" strike="noStrike" kern="0" cap="none" spc="0" normalizeH="0" baseline="0" noProof="0">
                <a:ln>
                  <a:noFill/>
                </a:ln>
                <a:solidFill>
                  <a:srgbClr val="FFFFFF"/>
                </a:solidFill>
                <a:effectLst/>
                <a:uLnTx/>
                <a:uFillTx/>
                <a:latin typeface="Arial" panose="020B0604020202020204" pitchFamily="34" charset="0"/>
                <a:ea typeface="Source Sans Pro"/>
                <a:cs typeface="Arial" panose="020B0604020202020204" pitchFamily="34" charset="0"/>
              </a:rPr>
              <a:t>5</a:t>
            </a:r>
          </a:p>
        </p:txBody>
      </p:sp>
      <p:sp>
        <p:nvSpPr>
          <p:cNvPr id="32" name="Rectangle 19">
            <a:extLst>
              <a:ext uri="{FF2B5EF4-FFF2-40B4-BE49-F238E27FC236}">
                <a16:creationId xmlns:a16="http://schemas.microsoft.com/office/drawing/2014/main" id="{D71AD925-4E55-4326-BB4A-63CA2EF5BA76}"/>
              </a:ext>
            </a:extLst>
          </p:cNvPr>
          <p:cNvSpPr/>
          <p:nvPr/>
        </p:nvSpPr>
        <p:spPr>
          <a:xfrm>
            <a:off x="4999092" y="2753353"/>
            <a:ext cx="2193815" cy="1570306"/>
          </a:xfrm>
          <a:prstGeom prst="rect">
            <a:avLst/>
          </a:prstGeom>
          <a:no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200"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Innspill fra kommunene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200"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br>
            <a:r>
              <a:rPr kumimoji="0" lang="nb-NO" sz="1200" b="0" i="0" u="none" strike="noStrike" kern="1200" cap="none" spc="0" normalizeH="0" baseline="0" noProof="0">
                <a:ln>
                  <a:noFill/>
                </a:ln>
                <a:solidFill>
                  <a:srgbClr val="3E3832"/>
                </a:solidFill>
                <a:effectLst/>
                <a:uLnTx/>
                <a:uFillTx/>
                <a:latin typeface="Arial"/>
                <a:ea typeface="+mn-ea"/>
                <a:cs typeface="+mn-cs"/>
              </a:rPr>
              <a:t>Kommunene fikk høsten 2021 mulighet til å gi innspill til strategiprosessen.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rgbClr val="3E383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3E3832"/>
                </a:solidFill>
                <a:effectLst/>
                <a:uLnTx/>
                <a:uFillTx/>
                <a:latin typeface="Arial"/>
                <a:ea typeface="+mn-ea"/>
                <a:cs typeface="+mn-cs"/>
              </a:rPr>
              <a:t>Innspillene er sammenstilt i en rapport.</a:t>
            </a:r>
          </a:p>
        </p:txBody>
      </p:sp>
      <p:pic>
        <p:nvPicPr>
          <p:cNvPr id="5" name="Bilde 4">
            <a:extLst>
              <a:ext uri="{FF2B5EF4-FFF2-40B4-BE49-F238E27FC236}">
                <a16:creationId xmlns:a16="http://schemas.microsoft.com/office/drawing/2014/main" id="{82119C4A-32D8-49D3-BF35-E25E64D4FB1F}"/>
              </a:ext>
            </a:extLst>
          </p:cNvPr>
          <p:cNvPicPr>
            <a:picLocks noChangeAspect="1"/>
          </p:cNvPicPr>
          <p:nvPr/>
        </p:nvPicPr>
        <p:blipFill>
          <a:blip r:embed="rId7"/>
          <a:stretch>
            <a:fillRect/>
          </a:stretch>
        </p:blipFill>
        <p:spPr>
          <a:xfrm>
            <a:off x="5163040" y="4831343"/>
            <a:ext cx="1913122" cy="1025490"/>
          </a:xfrm>
          <a:prstGeom prst="rect">
            <a:avLst/>
          </a:prstGeom>
        </p:spPr>
      </p:pic>
      <p:sp>
        <p:nvSpPr>
          <p:cNvPr id="2" name="TekstSylinder 1">
            <a:extLst>
              <a:ext uri="{FF2B5EF4-FFF2-40B4-BE49-F238E27FC236}">
                <a16:creationId xmlns:a16="http://schemas.microsoft.com/office/drawing/2014/main" id="{A6DDF7AC-16C8-4998-93B4-434FC6E1DFB7}"/>
              </a:ext>
            </a:extLst>
          </p:cNvPr>
          <p:cNvSpPr txBox="1"/>
          <p:nvPr/>
        </p:nvSpPr>
        <p:spPr>
          <a:xfrm>
            <a:off x="6815242" y="6440271"/>
            <a:ext cx="5039068" cy="400110"/>
          </a:xfrm>
          <a:prstGeom prst="rect">
            <a:avLst/>
          </a:prstGeom>
          <a:noFill/>
        </p:spPr>
        <p:txBody>
          <a:bodyPr wrap="square" rtlCol="0">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E9E7E7">
                    <a:lumMod val="75000"/>
                  </a:srgbClr>
                </a:solidFill>
                <a:effectLst/>
                <a:uLnTx/>
                <a:uFillTx/>
                <a:latin typeface="Arial" panose="020B0604020202020204" pitchFamily="34" charset="0"/>
                <a:ea typeface="+mn-ea"/>
                <a:cs typeface="Arial" panose="020B0604020202020204" pitchFamily="34" charset="0"/>
              </a:rPr>
              <a:t>Eksterne finner produktene fra prosessen </a:t>
            </a:r>
            <a:r>
              <a:rPr kumimoji="0" lang="nb-NO"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8"/>
              </a:rPr>
              <a:t>på nav.no</a:t>
            </a:r>
            <a:endParaRPr kumimoji="0" lang="nb-NO"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a:extLst>
              <a:ext uri="{FF2B5EF4-FFF2-40B4-BE49-F238E27FC236}">
                <a16:creationId xmlns:a16="http://schemas.microsoft.com/office/drawing/2014/main" id="{BB7FC286-F555-467A-8D1E-51C783314B49}"/>
              </a:ext>
            </a:extLst>
          </p:cNvPr>
          <p:cNvSpPr>
            <a:spLocks noGrp="1"/>
          </p:cNvSpPr>
          <p:nvPr>
            <p:ph type="sldNum" sz="quarter" idx="12"/>
          </p:nvPr>
        </p:nvSpPr>
        <p:spPr/>
        <p:txBody>
          <a:bodyPr/>
          <a:lstStyle/>
          <a:p>
            <a:fld id="{95102788-B3AA-6746-B4E5-C52EBB4D0CEE}" type="slidenum">
              <a:rPr lang="nb-NO" smtClean="0"/>
              <a:t>14</a:t>
            </a:fld>
            <a:endParaRPr lang="nb-NO"/>
          </a:p>
        </p:txBody>
      </p:sp>
    </p:spTree>
    <p:extLst>
      <p:ext uri="{BB962C8B-B14F-4D97-AF65-F5344CB8AC3E}">
        <p14:creationId xmlns:p14="http://schemas.microsoft.com/office/powerpoint/2010/main" val="2735364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0">
            <a:extLst>
              <a:ext uri="{FF2B5EF4-FFF2-40B4-BE49-F238E27FC236}">
                <a16:creationId xmlns:a16="http://schemas.microsoft.com/office/drawing/2014/main" id="{CA01B1E2-BF80-4653-907E-2766C0A35A0D}"/>
              </a:ext>
            </a:extLst>
          </p:cNvPr>
          <p:cNvSpPr/>
          <p:nvPr/>
        </p:nvSpPr>
        <p:spPr>
          <a:xfrm>
            <a:off x="6395658" y="1557312"/>
            <a:ext cx="2414698" cy="4754878"/>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1" i="0" u="none" strike="noStrike" kern="1200" cap="none" spc="0" normalizeH="0" baseline="0" noProof="0">
                <a:ln>
                  <a:noFill/>
                </a:ln>
                <a:solidFill>
                  <a:srgbClr val="3E3832"/>
                </a:solidFill>
                <a:effectLst/>
                <a:uLnTx/>
                <a:uFillTx/>
                <a:latin typeface="Arial"/>
                <a:ea typeface="+mn-ea"/>
                <a:cs typeface="+mn-cs"/>
              </a:rPr>
              <a:t>NAV i 2030 </a:t>
            </a:r>
            <a:br>
              <a:rPr kumimoji="0" lang="nb-NO" sz="1400" b="1" i="0" u="none" strike="noStrike" kern="1200" cap="none" spc="0" normalizeH="0" baseline="0" noProof="0">
                <a:ln>
                  <a:noFill/>
                </a:ln>
                <a:solidFill>
                  <a:srgbClr val="3E3832"/>
                </a:solidFill>
                <a:effectLst/>
                <a:uLnTx/>
                <a:uFillTx/>
                <a:latin typeface="Arial"/>
                <a:ea typeface="+mn-ea"/>
                <a:cs typeface="+mn-cs"/>
              </a:rPr>
            </a:br>
            <a:r>
              <a:rPr kumimoji="0" lang="nb-NO" sz="1400" b="0" i="0" u="none" strike="noStrike" kern="1200" cap="none" spc="0" normalizeH="0" baseline="0" noProof="0">
                <a:ln>
                  <a:noFill/>
                </a:ln>
                <a:solidFill>
                  <a:srgbClr val="3E3832"/>
                </a:solidFill>
                <a:effectLst/>
                <a:uLnTx/>
                <a:uFillTx/>
                <a:latin typeface="Arial"/>
                <a:ea typeface="+mn-ea"/>
                <a:cs typeface="+mn-cs"/>
              </a:rPr>
              <a:t>Diskusjoner og innspill</a:t>
            </a:r>
          </a:p>
        </p:txBody>
      </p:sp>
      <p:sp>
        <p:nvSpPr>
          <p:cNvPr id="18" name="Rectangle 20">
            <a:extLst>
              <a:ext uri="{FF2B5EF4-FFF2-40B4-BE49-F238E27FC236}">
                <a16:creationId xmlns:a16="http://schemas.microsoft.com/office/drawing/2014/main" id="{FCCEBE35-F841-4BDD-A295-187E3C265B2E}"/>
              </a:ext>
            </a:extLst>
          </p:cNvPr>
          <p:cNvSpPr/>
          <p:nvPr/>
        </p:nvSpPr>
        <p:spPr>
          <a:xfrm>
            <a:off x="9412788" y="1557312"/>
            <a:ext cx="2442001" cy="4754878"/>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1" i="0" u="none" strike="noStrike" kern="1200" cap="none" spc="0" normalizeH="0" baseline="0" noProof="0">
                <a:ln>
                  <a:noFill/>
                </a:ln>
                <a:solidFill>
                  <a:srgbClr val="3E3832"/>
                </a:solidFill>
                <a:effectLst/>
                <a:uLnTx/>
                <a:uFillTx/>
                <a:latin typeface="Arial"/>
                <a:ea typeface="+mn-ea"/>
                <a:cs typeface="+mn-cs"/>
              </a:rPr>
              <a:t>Tre </a:t>
            </a: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0" i="0" u="none" strike="noStrike" kern="1200" cap="none" spc="0" normalizeH="0" baseline="0" noProof="0">
                <a:ln>
                  <a:noFill/>
                </a:ln>
                <a:solidFill>
                  <a:srgbClr val="3E3832"/>
                </a:solidFill>
                <a:effectLst/>
                <a:uLnTx/>
                <a:uFillTx/>
                <a:latin typeface="Arial"/>
                <a:ea typeface="+mn-ea"/>
                <a:cs typeface="+mn-cs"/>
              </a:rPr>
              <a:t>strategiske ambisjoner</a:t>
            </a:r>
          </a:p>
        </p:txBody>
      </p:sp>
      <p:sp>
        <p:nvSpPr>
          <p:cNvPr id="19" name="Rectangle 20">
            <a:extLst>
              <a:ext uri="{FF2B5EF4-FFF2-40B4-BE49-F238E27FC236}">
                <a16:creationId xmlns:a16="http://schemas.microsoft.com/office/drawing/2014/main" id="{62413795-48FD-4EDA-B8D4-575EFA2179E4}"/>
              </a:ext>
            </a:extLst>
          </p:cNvPr>
          <p:cNvSpPr/>
          <p:nvPr/>
        </p:nvSpPr>
        <p:spPr>
          <a:xfrm>
            <a:off x="3327768" y="1557312"/>
            <a:ext cx="2424033" cy="4754880"/>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1" i="0" u="none" strike="noStrike" kern="1200" cap="none" spc="0" normalizeH="0" baseline="0" noProof="0">
                <a:ln>
                  <a:noFill/>
                </a:ln>
                <a:solidFill>
                  <a:srgbClr val="3E3832"/>
                </a:solidFill>
                <a:effectLst/>
                <a:uLnTx/>
                <a:uFillTx/>
                <a:latin typeface="Arial"/>
                <a:ea typeface="+mn-ea"/>
                <a:cs typeface="+mn-cs"/>
              </a:rPr>
              <a:t>Smertepunkter</a:t>
            </a:r>
            <a:r>
              <a:rPr kumimoji="0" lang="nb-NO" sz="1400" b="0" i="0" u="none" strike="noStrike" kern="1200" cap="none" spc="0" normalizeH="0" baseline="0" noProof="0">
                <a:ln>
                  <a:noFill/>
                </a:ln>
                <a:solidFill>
                  <a:srgbClr val="3E3832"/>
                </a:solidFill>
                <a:effectLst/>
                <a:uLnTx/>
                <a:uFillTx/>
                <a:latin typeface="Arial"/>
                <a:ea typeface="+mn-ea"/>
                <a:cs typeface="+mn-cs"/>
              </a:rPr>
              <a:t> </a:t>
            </a: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0" i="0" u="none" strike="noStrike" kern="1200" cap="none" spc="0" normalizeH="0" baseline="0" noProof="0">
                <a:ln>
                  <a:noFill/>
                </a:ln>
                <a:solidFill>
                  <a:srgbClr val="3E3832"/>
                </a:solidFill>
                <a:effectLst/>
                <a:uLnTx/>
                <a:uFillTx/>
                <a:latin typeface="Arial"/>
                <a:ea typeface="+mn-ea"/>
                <a:cs typeface="+mn-cs"/>
              </a:rPr>
              <a:t>fra nåsituasjonsanalysen </a:t>
            </a: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0" i="0" u="none" strike="noStrike" kern="1200" cap="none" spc="0" normalizeH="0" baseline="0" noProof="0">
                <a:ln>
                  <a:noFill/>
                </a:ln>
                <a:solidFill>
                  <a:srgbClr val="3E3832"/>
                </a:solidFill>
                <a:effectLst/>
                <a:uLnTx/>
                <a:uFillTx/>
                <a:latin typeface="Arial"/>
                <a:ea typeface="+mn-ea"/>
                <a:cs typeface="+mn-cs"/>
              </a:rPr>
              <a:t>og kommunenes innspill</a:t>
            </a:r>
          </a:p>
        </p:txBody>
      </p:sp>
      <p:sp>
        <p:nvSpPr>
          <p:cNvPr id="22" name="Rectangle 20">
            <a:extLst>
              <a:ext uri="{FF2B5EF4-FFF2-40B4-BE49-F238E27FC236}">
                <a16:creationId xmlns:a16="http://schemas.microsoft.com/office/drawing/2014/main" id="{19D25B74-5529-48BA-A006-B7DB1A047813}"/>
              </a:ext>
            </a:extLst>
          </p:cNvPr>
          <p:cNvSpPr/>
          <p:nvPr/>
        </p:nvSpPr>
        <p:spPr>
          <a:xfrm>
            <a:off x="321179" y="1557312"/>
            <a:ext cx="2414698" cy="4754879"/>
          </a:xfrm>
          <a:prstGeom prst="rect">
            <a:avLst/>
          </a:prstGeom>
          <a:solidFill>
            <a:srgbClr val="CDE7D8"/>
          </a:solidFill>
          <a:ln>
            <a:noFill/>
          </a:ln>
          <a:effectLst>
            <a:outerShdw blurRad="215900" dist="38100" dir="2700000" sx="101000" sy="101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base" latinLnBrk="0" hangingPunct="1">
              <a:lnSpc>
                <a:spcPct val="100000"/>
              </a:lnSpc>
              <a:spcBef>
                <a:spcPct val="0"/>
              </a:spcBef>
              <a:spcAft>
                <a:spcPct val="0"/>
              </a:spcAft>
              <a:buClrTx/>
              <a:buSzTx/>
              <a:buFontTx/>
              <a:buNone/>
              <a:tabLst/>
              <a:defRPr/>
            </a:pP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1" i="0" u="none" strike="noStrike" kern="1200" cap="none" spc="0" normalizeH="0" baseline="0" noProof="0">
                <a:ln>
                  <a:noFill/>
                </a:ln>
                <a:solidFill>
                  <a:srgbClr val="3E3832"/>
                </a:solidFill>
                <a:effectLst/>
                <a:uLnTx/>
                <a:uFillTx/>
                <a:latin typeface="Arial"/>
                <a:ea typeface="+mn-ea"/>
                <a:cs typeface="+mn-cs"/>
              </a:rPr>
              <a:t>Trender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nb-NO" sz="1400" b="0" i="0" u="none" strike="noStrike" kern="1200" cap="none" spc="0" normalizeH="0" baseline="0" noProof="0">
                <a:ln>
                  <a:noFill/>
                </a:ln>
                <a:solidFill>
                  <a:srgbClr val="3E3832"/>
                </a:solidFill>
                <a:effectLst/>
                <a:uLnTx/>
                <a:uFillTx/>
                <a:latin typeface="Arial"/>
                <a:ea typeface="+mn-ea"/>
                <a:cs typeface="+mn-cs"/>
              </a:rPr>
              <a:t>Fem hovedtrender </a:t>
            </a:r>
            <a:br>
              <a:rPr kumimoji="0" lang="nb-NO" sz="1400" b="0" i="0" u="none" strike="noStrike" kern="1200" cap="none" spc="0" normalizeH="0" baseline="0" noProof="0">
                <a:ln>
                  <a:noFill/>
                </a:ln>
                <a:solidFill>
                  <a:srgbClr val="3E3832"/>
                </a:solidFill>
                <a:effectLst/>
                <a:uLnTx/>
                <a:uFillTx/>
                <a:latin typeface="Arial"/>
                <a:ea typeface="+mn-ea"/>
                <a:cs typeface="+mn-cs"/>
              </a:rPr>
            </a:br>
            <a:r>
              <a:rPr kumimoji="0" lang="nb-NO" sz="1400" b="0" i="0" u="none" strike="noStrike" kern="1200" cap="none" spc="0" normalizeH="0" baseline="0" noProof="0">
                <a:ln>
                  <a:noFill/>
                </a:ln>
                <a:solidFill>
                  <a:srgbClr val="3E3832"/>
                </a:solidFill>
                <a:effectLst/>
                <a:uLnTx/>
                <a:uFillTx/>
                <a:latin typeface="Arial"/>
                <a:ea typeface="+mn-ea"/>
                <a:cs typeface="+mn-cs"/>
              </a:rPr>
              <a:t>for årene som kommer </a:t>
            </a:r>
          </a:p>
        </p:txBody>
      </p:sp>
      <p:sp>
        <p:nvSpPr>
          <p:cNvPr id="2" name="Tittel 1">
            <a:extLst>
              <a:ext uri="{FF2B5EF4-FFF2-40B4-BE49-F238E27FC236}">
                <a16:creationId xmlns:a16="http://schemas.microsoft.com/office/drawing/2014/main" id="{F1861165-9BEF-4612-9EAD-7E4162697E99}"/>
              </a:ext>
            </a:extLst>
          </p:cNvPr>
          <p:cNvSpPr>
            <a:spLocks noGrp="1"/>
          </p:cNvSpPr>
          <p:nvPr>
            <p:ph type="title"/>
          </p:nvPr>
        </p:nvSpPr>
        <p:spPr>
          <a:xfrm>
            <a:off x="337211" y="482400"/>
            <a:ext cx="11517578" cy="1072080"/>
          </a:xfrm>
        </p:spPr>
        <p:txBody>
          <a:bodyPr>
            <a:normAutofit/>
          </a:bodyPr>
          <a:lstStyle/>
          <a:p>
            <a:pPr algn="ctr"/>
            <a:r>
              <a:rPr lang="nb-NO" sz="2800"/>
              <a:t>Hvordan er vi kommet frem til temaene for de strategiske ambisjonene?</a:t>
            </a:r>
          </a:p>
        </p:txBody>
      </p:sp>
      <p:pic>
        <p:nvPicPr>
          <p:cNvPr id="4" name="Bilde 3">
            <a:extLst>
              <a:ext uri="{FF2B5EF4-FFF2-40B4-BE49-F238E27FC236}">
                <a16:creationId xmlns:a16="http://schemas.microsoft.com/office/drawing/2014/main" id="{7A34B156-AA20-4BF6-8C46-A541F909F58D}"/>
              </a:ext>
            </a:extLst>
          </p:cNvPr>
          <p:cNvPicPr>
            <a:picLocks noChangeAspect="1"/>
          </p:cNvPicPr>
          <p:nvPr/>
        </p:nvPicPr>
        <p:blipFill>
          <a:blip r:embed="rId3"/>
          <a:stretch>
            <a:fillRect/>
          </a:stretch>
        </p:blipFill>
        <p:spPr>
          <a:xfrm>
            <a:off x="3705102" y="2886913"/>
            <a:ext cx="1715940" cy="1024251"/>
          </a:xfrm>
          <a:prstGeom prst="rect">
            <a:avLst/>
          </a:prstGeom>
          <a:effectLst>
            <a:outerShdw blurRad="50800" dist="38100" dir="2700000" algn="tl" rotWithShape="0">
              <a:prstClr val="black">
                <a:alpha val="40000"/>
              </a:prstClr>
            </a:outerShdw>
          </a:effectLst>
        </p:spPr>
      </p:pic>
      <p:pic>
        <p:nvPicPr>
          <p:cNvPr id="6" name="Bilde 5">
            <a:extLst>
              <a:ext uri="{FF2B5EF4-FFF2-40B4-BE49-F238E27FC236}">
                <a16:creationId xmlns:a16="http://schemas.microsoft.com/office/drawing/2014/main" id="{AD39DE88-C65B-4A30-B0D5-CC509FAFA4B1}"/>
              </a:ext>
            </a:extLst>
          </p:cNvPr>
          <p:cNvPicPr>
            <a:picLocks noChangeAspect="1"/>
          </p:cNvPicPr>
          <p:nvPr/>
        </p:nvPicPr>
        <p:blipFill>
          <a:blip r:embed="rId4"/>
          <a:stretch>
            <a:fillRect/>
          </a:stretch>
        </p:blipFill>
        <p:spPr>
          <a:xfrm>
            <a:off x="3705102" y="4366303"/>
            <a:ext cx="1715940" cy="983771"/>
          </a:xfrm>
          <a:prstGeom prst="rect">
            <a:avLst/>
          </a:prstGeom>
        </p:spPr>
      </p:pic>
      <p:pic>
        <p:nvPicPr>
          <p:cNvPr id="15" name="Bilde 14" descr="Et bilde som inneholder person, innendørs, dress, personer&#10;&#10;Automatisk generert beskrivelse">
            <a:extLst>
              <a:ext uri="{FF2B5EF4-FFF2-40B4-BE49-F238E27FC236}">
                <a16:creationId xmlns:a16="http://schemas.microsoft.com/office/drawing/2014/main" id="{7CC4BE0E-5D2B-4B68-AC57-FD48EB2BDD19}"/>
              </a:ext>
            </a:extLst>
          </p:cNvPr>
          <p:cNvPicPr>
            <a:picLocks noChangeAspect="1"/>
          </p:cNvPicPr>
          <p:nvPr/>
        </p:nvPicPr>
        <p:blipFill>
          <a:blip r:embed="rId5"/>
          <a:stretch>
            <a:fillRect/>
          </a:stretch>
        </p:blipFill>
        <p:spPr>
          <a:xfrm>
            <a:off x="6943839" y="5053932"/>
            <a:ext cx="1734824" cy="987607"/>
          </a:xfrm>
          <a:prstGeom prst="rect">
            <a:avLst/>
          </a:prstGeom>
          <a:effectLst>
            <a:outerShdw blurRad="50800" dist="38100" dir="2700000" algn="tl" rotWithShape="0">
              <a:prstClr val="black">
                <a:alpha val="40000"/>
              </a:prstClr>
            </a:outerShdw>
          </a:effectLst>
        </p:spPr>
      </p:pic>
      <p:pic>
        <p:nvPicPr>
          <p:cNvPr id="16" name="Bilde 15">
            <a:extLst>
              <a:ext uri="{FF2B5EF4-FFF2-40B4-BE49-F238E27FC236}">
                <a16:creationId xmlns:a16="http://schemas.microsoft.com/office/drawing/2014/main" id="{321372E7-0451-4B8B-8A4F-289278532680}"/>
              </a:ext>
            </a:extLst>
          </p:cNvPr>
          <p:cNvPicPr>
            <a:picLocks noChangeAspect="1"/>
          </p:cNvPicPr>
          <p:nvPr/>
        </p:nvPicPr>
        <p:blipFill>
          <a:blip r:embed="rId6"/>
          <a:stretch>
            <a:fillRect/>
          </a:stretch>
        </p:blipFill>
        <p:spPr>
          <a:xfrm>
            <a:off x="6583954" y="2465851"/>
            <a:ext cx="1631306" cy="917610"/>
          </a:xfrm>
          <a:prstGeom prst="rect">
            <a:avLst/>
          </a:prstGeom>
          <a:ln>
            <a:noFill/>
          </a:ln>
          <a:effectLst>
            <a:outerShdw blurRad="50800" dist="38100" dir="2700000" algn="tl" rotWithShape="0">
              <a:prstClr val="black">
                <a:alpha val="40000"/>
              </a:prstClr>
            </a:outerShdw>
          </a:effectLst>
        </p:spPr>
      </p:pic>
      <p:pic>
        <p:nvPicPr>
          <p:cNvPr id="17" name="Bilde 16">
            <a:extLst>
              <a:ext uri="{FF2B5EF4-FFF2-40B4-BE49-F238E27FC236}">
                <a16:creationId xmlns:a16="http://schemas.microsoft.com/office/drawing/2014/main" id="{A635F420-A07D-4DFB-B1C1-7E23D347C12B}"/>
              </a:ext>
            </a:extLst>
          </p:cNvPr>
          <p:cNvPicPr>
            <a:picLocks noChangeAspect="1"/>
          </p:cNvPicPr>
          <p:nvPr/>
        </p:nvPicPr>
        <p:blipFill rotWithShape="1">
          <a:blip r:embed="rId7"/>
          <a:srcRect l="17641" r="11621"/>
          <a:stretch/>
        </p:blipFill>
        <p:spPr>
          <a:xfrm>
            <a:off x="6501110" y="4072124"/>
            <a:ext cx="1386318" cy="1102380"/>
          </a:xfrm>
          <a:prstGeom prst="rect">
            <a:avLst/>
          </a:prstGeom>
          <a:ln>
            <a:noFill/>
          </a:ln>
          <a:effectLst>
            <a:outerShdw blurRad="50800" dist="38100" dir="2700000" algn="tl" rotWithShape="0">
              <a:prstClr val="black">
                <a:alpha val="40000"/>
              </a:prstClr>
            </a:outerShdw>
          </a:effectLst>
        </p:spPr>
      </p:pic>
      <p:pic>
        <p:nvPicPr>
          <p:cNvPr id="21" name="Bilde 20" descr="Et bilde som inneholder tekst, person, mann&#10;&#10;Automatisk generert beskrivelse">
            <a:extLst>
              <a:ext uri="{FF2B5EF4-FFF2-40B4-BE49-F238E27FC236}">
                <a16:creationId xmlns:a16="http://schemas.microsoft.com/office/drawing/2014/main" id="{B91F7E8C-6062-4A5A-84BA-244D5209CDC9}"/>
              </a:ext>
            </a:extLst>
          </p:cNvPr>
          <p:cNvPicPr>
            <a:picLocks noChangeAspect="1"/>
          </p:cNvPicPr>
          <p:nvPr/>
        </p:nvPicPr>
        <p:blipFill>
          <a:blip r:embed="rId8"/>
          <a:stretch>
            <a:fillRect/>
          </a:stretch>
        </p:blipFill>
        <p:spPr>
          <a:xfrm>
            <a:off x="7226428" y="3202776"/>
            <a:ext cx="1485641" cy="1114231"/>
          </a:xfrm>
          <a:prstGeom prst="rect">
            <a:avLst/>
          </a:prstGeom>
        </p:spPr>
      </p:pic>
      <p:pic>
        <p:nvPicPr>
          <p:cNvPr id="5" name="Bilde 4">
            <a:extLst>
              <a:ext uri="{FF2B5EF4-FFF2-40B4-BE49-F238E27FC236}">
                <a16:creationId xmlns:a16="http://schemas.microsoft.com/office/drawing/2014/main" id="{73B0E03F-5411-45D4-A3B9-C355D812D5FD}"/>
              </a:ext>
            </a:extLst>
          </p:cNvPr>
          <p:cNvPicPr>
            <a:picLocks noChangeAspect="1"/>
          </p:cNvPicPr>
          <p:nvPr/>
        </p:nvPicPr>
        <p:blipFill>
          <a:blip r:embed="rId9"/>
          <a:stretch>
            <a:fillRect/>
          </a:stretch>
        </p:blipFill>
        <p:spPr>
          <a:xfrm>
            <a:off x="618741" y="4317007"/>
            <a:ext cx="1819574" cy="1033067"/>
          </a:xfrm>
          <a:prstGeom prst="rect">
            <a:avLst/>
          </a:prstGeom>
        </p:spPr>
      </p:pic>
      <p:pic>
        <p:nvPicPr>
          <p:cNvPr id="30" name="Bilde 29" descr="Et bilde som inneholder tekst, vindu&#10;&#10;Automatisk generert beskrivelse">
            <a:extLst>
              <a:ext uri="{FF2B5EF4-FFF2-40B4-BE49-F238E27FC236}">
                <a16:creationId xmlns:a16="http://schemas.microsoft.com/office/drawing/2014/main" id="{7EB571C8-9973-4734-BA2E-B7AE6B746409}"/>
              </a:ext>
            </a:extLst>
          </p:cNvPr>
          <p:cNvPicPr>
            <a:picLocks noChangeAspect="1"/>
          </p:cNvPicPr>
          <p:nvPr/>
        </p:nvPicPr>
        <p:blipFill>
          <a:blip r:embed="rId10"/>
          <a:stretch>
            <a:fillRect/>
          </a:stretch>
        </p:blipFill>
        <p:spPr>
          <a:xfrm>
            <a:off x="949834" y="2743121"/>
            <a:ext cx="1190951" cy="1190951"/>
          </a:xfrm>
          <a:prstGeom prst="rect">
            <a:avLst/>
          </a:prstGeom>
        </p:spPr>
      </p:pic>
      <p:sp>
        <p:nvSpPr>
          <p:cNvPr id="7" name="Kors 6">
            <a:extLst>
              <a:ext uri="{FF2B5EF4-FFF2-40B4-BE49-F238E27FC236}">
                <a16:creationId xmlns:a16="http://schemas.microsoft.com/office/drawing/2014/main" id="{E0DBC3DF-7ABC-499C-89D3-C99152F8FB30}"/>
              </a:ext>
            </a:extLst>
          </p:cNvPr>
          <p:cNvSpPr/>
          <p:nvPr/>
        </p:nvSpPr>
        <p:spPr>
          <a:xfrm>
            <a:off x="2867570" y="3645605"/>
            <a:ext cx="397343" cy="395829"/>
          </a:xfrm>
          <a:prstGeom prst="plus">
            <a:avLst/>
          </a:prstGeom>
          <a:solidFill>
            <a:srgbClr val="117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Pil: opp 7">
            <a:extLst>
              <a:ext uri="{FF2B5EF4-FFF2-40B4-BE49-F238E27FC236}">
                <a16:creationId xmlns:a16="http://schemas.microsoft.com/office/drawing/2014/main" id="{CD67197E-6026-4595-A93E-B817A4A48D8F}"/>
              </a:ext>
            </a:extLst>
          </p:cNvPr>
          <p:cNvSpPr/>
          <p:nvPr/>
        </p:nvSpPr>
        <p:spPr>
          <a:xfrm rot="5400000">
            <a:off x="5810747" y="3696501"/>
            <a:ext cx="567389" cy="294036"/>
          </a:xfrm>
          <a:prstGeom prst="upArrow">
            <a:avLst/>
          </a:prstGeom>
          <a:solidFill>
            <a:srgbClr val="117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Pil: opp 33">
            <a:extLst>
              <a:ext uri="{FF2B5EF4-FFF2-40B4-BE49-F238E27FC236}">
                <a16:creationId xmlns:a16="http://schemas.microsoft.com/office/drawing/2014/main" id="{110D3D1D-7474-425D-93E9-7A1C42DD01C8}"/>
              </a:ext>
            </a:extLst>
          </p:cNvPr>
          <p:cNvSpPr/>
          <p:nvPr/>
        </p:nvSpPr>
        <p:spPr>
          <a:xfrm rot="5400000">
            <a:off x="8823963" y="3749624"/>
            <a:ext cx="567389" cy="294036"/>
          </a:xfrm>
          <a:prstGeom prst="upArrow">
            <a:avLst/>
          </a:prstGeom>
          <a:solidFill>
            <a:srgbClr val="117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67FEC8F6-3E2B-4B5A-9C95-EF79E25B11E3}"/>
              </a:ext>
            </a:extLst>
          </p:cNvPr>
          <p:cNvPicPr>
            <a:picLocks noChangeAspect="1"/>
          </p:cNvPicPr>
          <p:nvPr/>
        </p:nvPicPr>
        <p:blipFill>
          <a:blip r:embed="rId11"/>
          <a:stretch>
            <a:fillRect/>
          </a:stretch>
        </p:blipFill>
        <p:spPr>
          <a:xfrm>
            <a:off x="9777759" y="2473255"/>
            <a:ext cx="1712058" cy="963033"/>
          </a:xfrm>
          <a:prstGeom prst="rect">
            <a:avLst/>
          </a:prstGeom>
        </p:spPr>
      </p:pic>
      <p:pic>
        <p:nvPicPr>
          <p:cNvPr id="24" name="Bilde 23">
            <a:extLst>
              <a:ext uri="{FF2B5EF4-FFF2-40B4-BE49-F238E27FC236}">
                <a16:creationId xmlns:a16="http://schemas.microsoft.com/office/drawing/2014/main" id="{B735DE4A-BE62-47BA-B137-CF89010420FC}"/>
              </a:ext>
            </a:extLst>
          </p:cNvPr>
          <p:cNvPicPr>
            <a:picLocks noChangeAspect="1"/>
          </p:cNvPicPr>
          <p:nvPr/>
        </p:nvPicPr>
        <p:blipFill>
          <a:blip r:embed="rId12"/>
          <a:stretch>
            <a:fillRect/>
          </a:stretch>
        </p:blipFill>
        <p:spPr>
          <a:xfrm>
            <a:off x="9777759" y="3612947"/>
            <a:ext cx="1712058" cy="963033"/>
          </a:xfrm>
          <a:prstGeom prst="rect">
            <a:avLst/>
          </a:prstGeom>
        </p:spPr>
      </p:pic>
      <p:pic>
        <p:nvPicPr>
          <p:cNvPr id="25" name="Bilde 24">
            <a:extLst>
              <a:ext uri="{FF2B5EF4-FFF2-40B4-BE49-F238E27FC236}">
                <a16:creationId xmlns:a16="http://schemas.microsoft.com/office/drawing/2014/main" id="{8E7C69F8-0C90-4F21-AFDF-77D808251914}"/>
              </a:ext>
            </a:extLst>
          </p:cNvPr>
          <p:cNvPicPr>
            <a:picLocks noChangeAspect="1"/>
          </p:cNvPicPr>
          <p:nvPr/>
        </p:nvPicPr>
        <p:blipFill>
          <a:blip r:embed="rId13"/>
          <a:stretch>
            <a:fillRect/>
          </a:stretch>
        </p:blipFill>
        <p:spPr>
          <a:xfrm>
            <a:off x="9777759" y="4752639"/>
            <a:ext cx="1712058" cy="963032"/>
          </a:xfrm>
          <a:prstGeom prst="rect">
            <a:avLst/>
          </a:prstGeom>
        </p:spPr>
      </p:pic>
      <p:sp>
        <p:nvSpPr>
          <p:cNvPr id="3" name="Plassholder for lysbildenummer 2">
            <a:extLst>
              <a:ext uri="{FF2B5EF4-FFF2-40B4-BE49-F238E27FC236}">
                <a16:creationId xmlns:a16="http://schemas.microsoft.com/office/drawing/2014/main" id="{E1763762-214A-4F58-8F2B-F55ED6268363}"/>
              </a:ext>
            </a:extLst>
          </p:cNvPr>
          <p:cNvSpPr>
            <a:spLocks noGrp="1"/>
          </p:cNvSpPr>
          <p:nvPr>
            <p:ph type="sldNum" sz="quarter" idx="12"/>
          </p:nvPr>
        </p:nvSpPr>
        <p:spPr/>
        <p:txBody>
          <a:bodyPr/>
          <a:lstStyle/>
          <a:p>
            <a:fld id="{95102788-B3AA-6746-B4E5-C52EBB4D0CEE}" type="slidenum">
              <a:rPr lang="nb-NO" smtClean="0"/>
              <a:t>15</a:t>
            </a:fld>
            <a:endParaRPr lang="nb-NO"/>
          </a:p>
        </p:txBody>
      </p:sp>
    </p:spTree>
    <p:extLst>
      <p:ext uri="{BB962C8B-B14F-4D97-AF65-F5344CB8AC3E}">
        <p14:creationId xmlns:p14="http://schemas.microsoft.com/office/powerpoint/2010/main" val="16492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94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B62082D-4A8C-48F3-8F26-2B183A229F09}"/>
              </a:ext>
            </a:extLst>
          </p:cNvPr>
          <p:cNvSpPr>
            <a:spLocks noGrp="1"/>
          </p:cNvSpPr>
          <p:nvPr>
            <p:ph type="title"/>
          </p:nvPr>
        </p:nvSpPr>
        <p:spPr>
          <a:xfrm>
            <a:off x="838200" y="482400"/>
            <a:ext cx="10515600" cy="1072080"/>
          </a:xfrm>
        </p:spPr>
        <p:txBody>
          <a:bodyPr anchor="ctr">
            <a:normAutofit/>
          </a:bodyPr>
          <a:lstStyle/>
          <a:p>
            <a:r>
              <a:rPr lang="nb-NO"/>
              <a:t>Ny virksomhetsstrategi i NAV – prosessen hittil</a:t>
            </a:r>
          </a:p>
        </p:txBody>
      </p:sp>
      <p:sp>
        <p:nvSpPr>
          <p:cNvPr id="6" name="Rektangel: avrundede hjørner 5">
            <a:extLst>
              <a:ext uri="{FF2B5EF4-FFF2-40B4-BE49-F238E27FC236}">
                <a16:creationId xmlns:a16="http://schemas.microsoft.com/office/drawing/2014/main" id="{43B436B1-449D-4CCF-A4A6-2BDF4FA32300}"/>
              </a:ext>
            </a:extLst>
          </p:cNvPr>
          <p:cNvSpPr/>
          <p:nvPr/>
        </p:nvSpPr>
        <p:spPr>
          <a:xfrm>
            <a:off x="749423" y="3269202"/>
            <a:ext cx="10515600" cy="3300274"/>
          </a:xfrm>
          <a:prstGeom prst="roundRect">
            <a:avLst>
              <a:gd name="adj" fmla="val 10000"/>
            </a:avLst>
          </a:prstGeom>
          <a:solidFill>
            <a:srgbClr val="CCDEE6"/>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Rektangel 7" descr="Avmerking">
            <a:extLst>
              <a:ext uri="{FF2B5EF4-FFF2-40B4-BE49-F238E27FC236}">
                <a16:creationId xmlns:a16="http://schemas.microsoft.com/office/drawing/2014/main" id="{157F3637-FA75-49B7-A41D-AA5247D33219}"/>
              </a:ext>
            </a:extLst>
          </p:cNvPr>
          <p:cNvSpPr/>
          <p:nvPr/>
        </p:nvSpPr>
        <p:spPr>
          <a:xfrm>
            <a:off x="1385481" y="4320588"/>
            <a:ext cx="1169156" cy="11691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0" name="Rektangel 9">
            <a:extLst>
              <a:ext uri="{FF2B5EF4-FFF2-40B4-BE49-F238E27FC236}">
                <a16:creationId xmlns:a16="http://schemas.microsoft.com/office/drawing/2014/main" id="{87F0D03B-74D9-4FBD-B442-B918D254DEFE}"/>
              </a:ext>
            </a:extLst>
          </p:cNvPr>
          <p:cNvSpPr/>
          <p:nvPr/>
        </p:nvSpPr>
        <p:spPr>
          <a:xfrm>
            <a:off x="3204650" y="3847546"/>
            <a:ext cx="8060372" cy="21257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kstSylinder 12">
            <a:extLst>
              <a:ext uri="{FF2B5EF4-FFF2-40B4-BE49-F238E27FC236}">
                <a16:creationId xmlns:a16="http://schemas.microsoft.com/office/drawing/2014/main" id="{C82C12D0-D775-4847-B552-3E625FBE4694}"/>
              </a:ext>
            </a:extLst>
          </p:cNvPr>
          <p:cNvSpPr txBox="1"/>
          <p:nvPr/>
        </p:nvSpPr>
        <p:spPr>
          <a:xfrm>
            <a:off x="3003613" y="3370131"/>
            <a:ext cx="8217762" cy="3202415"/>
          </a:xfrm>
          <a:prstGeom prst="rect">
            <a:avLst/>
          </a:prstGeom>
          <a:noFill/>
        </p:spPr>
        <p:txBody>
          <a:bodyPr wrap="square">
            <a:spAutoFit/>
          </a:bodyPr>
          <a:lstStyle/>
          <a:p>
            <a:pPr marL="0" lvl="0" indent="0" algn="l" defTabSz="622300">
              <a:lnSpc>
                <a:spcPct val="100000"/>
              </a:lnSpc>
              <a:spcBef>
                <a:spcPct val="0"/>
              </a:spcBef>
              <a:spcAft>
                <a:spcPct val="35000"/>
              </a:spcAft>
              <a:buNone/>
            </a:pPr>
            <a:r>
              <a:rPr lang="nb-NO" sz="1800" u="sng" kern="1200"/>
              <a:t>Innspill til nåsituasjonsanalyse, smertepunkter og sentrale samfunnstrender fra kommunene i geovise partnerskapsmøter i Troms og Finnmark</a:t>
            </a:r>
            <a:r>
              <a:rPr lang="nb-NO" sz="1800" kern="1200"/>
              <a:t>: </a:t>
            </a:r>
          </a:p>
          <a:p>
            <a:pPr marL="285750" indent="-285750" defTabSz="622300">
              <a:spcBef>
                <a:spcPct val="0"/>
              </a:spcBef>
              <a:spcAft>
                <a:spcPct val="35000"/>
              </a:spcAft>
              <a:buFont typeface="Arial" panose="020B0604020202020204" pitchFamily="34" charset="0"/>
              <a:buChar char="•"/>
            </a:pPr>
            <a:r>
              <a:rPr lang="nb-NO" sz="1700" kern="1200"/>
              <a:t>Virkelighetsoppfatningen av nå-situasjon er gjenkjennbar for kommunene. </a:t>
            </a:r>
            <a:endParaRPr lang="nb-NO" sz="1700"/>
          </a:p>
          <a:p>
            <a:pPr marL="285750" indent="-285750" defTabSz="622300">
              <a:spcBef>
                <a:spcPct val="0"/>
              </a:spcBef>
              <a:spcAft>
                <a:spcPct val="35000"/>
              </a:spcAft>
              <a:buFont typeface="Arial" panose="020B0604020202020204" pitchFamily="34" charset="0"/>
              <a:buChar char="•"/>
            </a:pPr>
            <a:r>
              <a:rPr lang="nb-NO" sz="1700" kern="1200"/>
              <a:t>Mange brukere opplever NAV som en lukket silo. </a:t>
            </a:r>
          </a:p>
          <a:p>
            <a:pPr marL="285750" indent="-285750" defTabSz="622300">
              <a:spcBef>
                <a:spcPct val="0"/>
              </a:spcBef>
              <a:spcAft>
                <a:spcPct val="35000"/>
              </a:spcAft>
              <a:buFont typeface="Arial" panose="020B0604020202020204" pitchFamily="34" charset="0"/>
              <a:buChar char="•"/>
            </a:pPr>
            <a:r>
              <a:rPr lang="nb-NO" sz="1700" kern="1200"/>
              <a:t>Kommunen som arbeidsgiver trenger også NAV. </a:t>
            </a:r>
          </a:p>
          <a:p>
            <a:pPr marL="285750" indent="-285750" defTabSz="622300">
              <a:spcBef>
                <a:spcPct val="0"/>
              </a:spcBef>
              <a:spcAft>
                <a:spcPct val="35000"/>
              </a:spcAft>
              <a:buFont typeface="Arial" panose="020B0604020202020204" pitchFamily="34" charset="0"/>
              <a:buChar char="•"/>
            </a:pPr>
            <a:r>
              <a:rPr lang="nb-NO" sz="1700" kern="1200"/>
              <a:t>Brukerperspektivet må enda tydeligere frem og bruker i sentrum bør være gjennomgående i hele strategien, mer sammensatte problemstillinger og strammere budsjetter.</a:t>
            </a:r>
            <a:r>
              <a:rPr lang="nb-NO" sz="1700"/>
              <a:t> </a:t>
            </a:r>
            <a:endParaRPr lang="nb-NO" sz="1700" kern="1200"/>
          </a:p>
          <a:p>
            <a:pPr marL="285750" lvl="0" indent="-285750" algn="l" defTabSz="622300">
              <a:lnSpc>
                <a:spcPct val="100000"/>
              </a:lnSpc>
              <a:spcBef>
                <a:spcPct val="0"/>
              </a:spcBef>
              <a:spcAft>
                <a:spcPct val="35000"/>
              </a:spcAft>
              <a:buFont typeface="Arial" panose="020B0604020202020204" pitchFamily="34" charset="0"/>
              <a:buChar char="•"/>
            </a:pPr>
            <a:r>
              <a:rPr lang="nb-NO" sz="1700" kern="1200"/>
              <a:t>Partnerskapet må revideres og forbedres, ikke avvikles. Tettere samarbeid mellom alle offentlige aktører, kommune, helse, utdanning mm</a:t>
            </a:r>
            <a:endParaRPr lang="en-US" sz="1700" kern="1200"/>
          </a:p>
        </p:txBody>
      </p:sp>
      <p:sp>
        <p:nvSpPr>
          <p:cNvPr id="14" name="Rektangel: avrundede hjørner 13">
            <a:extLst>
              <a:ext uri="{FF2B5EF4-FFF2-40B4-BE49-F238E27FC236}">
                <a16:creationId xmlns:a16="http://schemas.microsoft.com/office/drawing/2014/main" id="{9A89B7C3-F29E-4CC5-9C75-1FD6A572E56E}"/>
              </a:ext>
            </a:extLst>
          </p:cNvPr>
          <p:cNvSpPr/>
          <p:nvPr/>
        </p:nvSpPr>
        <p:spPr>
          <a:xfrm>
            <a:off x="749423" y="1601202"/>
            <a:ext cx="10515600" cy="1549893"/>
          </a:xfrm>
          <a:prstGeom prst="roundRect">
            <a:avLst>
              <a:gd name="adj" fmla="val 10000"/>
            </a:avLst>
          </a:prstGeom>
          <a:solidFill>
            <a:srgbClr val="CCDEE6"/>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6" name="Rektangel 15" descr="Tannhjul">
            <a:extLst>
              <a:ext uri="{FF2B5EF4-FFF2-40B4-BE49-F238E27FC236}">
                <a16:creationId xmlns:a16="http://schemas.microsoft.com/office/drawing/2014/main" id="{F40F600D-B3D4-44EB-BDF1-7A891D6E582F}"/>
              </a:ext>
            </a:extLst>
          </p:cNvPr>
          <p:cNvSpPr/>
          <p:nvPr/>
        </p:nvSpPr>
        <p:spPr>
          <a:xfrm>
            <a:off x="1360632" y="1791570"/>
            <a:ext cx="1194005" cy="11691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9" name="TekstSylinder 18">
            <a:extLst>
              <a:ext uri="{FF2B5EF4-FFF2-40B4-BE49-F238E27FC236}">
                <a16:creationId xmlns:a16="http://schemas.microsoft.com/office/drawing/2014/main" id="{BEBA3D0F-790C-4685-9BD2-96CD9781E1FD}"/>
              </a:ext>
            </a:extLst>
          </p:cNvPr>
          <p:cNvSpPr txBox="1"/>
          <p:nvPr/>
        </p:nvSpPr>
        <p:spPr>
          <a:xfrm>
            <a:off x="3003613" y="1783681"/>
            <a:ext cx="8060371" cy="1297278"/>
          </a:xfrm>
          <a:prstGeom prst="rect">
            <a:avLst/>
          </a:prstGeom>
          <a:noFill/>
        </p:spPr>
        <p:txBody>
          <a:bodyPr wrap="square">
            <a:spAutoFit/>
          </a:bodyPr>
          <a:lstStyle/>
          <a:p>
            <a:pPr marL="285750" indent="-285750" defTabSz="622300">
              <a:spcBef>
                <a:spcPct val="0"/>
              </a:spcBef>
              <a:spcAft>
                <a:spcPct val="35000"/>
              </a:spcAft>
              <a:buFont typeface="Arial" panose="020B0604020202020204" pitchFamily="34" charset="0"/>
              <a:buChar char="•"/>
            </a:pPr>
            <a:r>
              <a:rPr lang="nb-NO"/>
              <a:t>Omfattende prosess i NAV og med samarbeidspartnere</a:t>
            </a:r>
          </a:p>
          <a:p>
            <a:pPr marL="285750" indent="-285750" defTabSz="622300">
              <a:spcBef>
                <a:spcPct val="0"/>
              </a:spcBef>
              <a:spcAft>
                <a:spcPct val="35000"/>
              </a:spcAft>
              <a:buFont typeface="Arial" panose="020B0604020202020204" pitchFamily="34" charset="0"/>
              <a:buChar char="•"/>
            </a:pPr>
            <a:r>
              <a:rPr lang="nb-NO"/>
              <a:t>Første del av strategiarbeidet (nåsituasjonsanalyse og samfunnstrender) var tema i geovise partnerskapsmøter mellom kommunene og NAV Troms og Finnmark høsten 2021</a:t>
            </a:r>
            <a:endParaRPr lang="en-US"/>
          </a:p>
        </p:txBody>
      </p:sp>
      <p:sp>
        <p:nvSpPr>
          <p:cNvPr id="2" name="Plassholder for lysbildenummer 1">
            <a:extLst>
              <a:ext uri="{FF2B5EF4-FFF2-40B4-BE49-F238E27FC236}">
                <a16:creationId xmlns:a16="http://schemas.microsoft.com/office/drawing/2014/main" id="{D676A06F-61A8-4042-A3C4-A0978DD57D96}"/>
              </a:ext>
            </a:extLst>
          </p:cNvPr>
          <p:cNvSpPr>
            <a:spLocks noGrp="1"/>
          </p:cNvSpPr>
          <p:nvPr>
            <p:ph type="sldNum" sz="quarter" idx="12"/>
          </p:nvPr>
        </p:nvSpPr>
        <p:spPr/>
        <p:txBody>
          <a:bodyPr/>
          <a:lstStyle/>
          <a:p>
            <a:fld id="{95102788-B3AA-6746-B4E5-C52EBB4D0CEE}" type="slidenum">
              <a:rPr lang="nb-NO" smtClean="0"/>
              <a:t>2</a:t>
            </a:fld>
            <a:endParaRPr lang="nb-NO"/>
          </a:p>
        </p:txBody>
      </p:sp>
    </p:spTree>
    <p:extLst>
      <p:ext uri="{BB962C8B-B14F-4D97-AF65-F5344CB8AC3E}">
        <p14:creationId xmlns:p14="http://schemas.microsoft.com/office/powerpoint/2010/main" val="125656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Rett linje 15">
            <a:extLst>
              <a:ext uri="{FF2B5EF4-FFF2-40B4-BE49-F238E27FC236}">
                <a16:creationId xmlns:a16="http://schemas.microsoft.com/office/drawing/2014/main" id="{647736F1-E950-40F2-A693-DA4B4981285C}"/>
              </a:ext>
            </a:extLst>
          </p:cNvPr>
          <p:cNvCxnSpPr>
            <a:cxnSpLocks/>
          </p:cNvCxnSpPr>
          <p:nvPr/>
        </p:nvCxnSpPr>
        <p:spPr>
          <a:xfrm>
            <a:off x="5654282" y="1777627"/>
            <a:ext cx="0" cy="37496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81">
            <a:extLst>
              <a:ext uri="{FF2B5EF4-FFF2-40B4-BE49-F238E27FC236}">
                <a16:creationId xmlns:a16="http://schemas.microsoft.com/office/drawing/2014/main" id="{AE66664B-0926-463C-97C9-CF486C3DE917}"/>
              </a:ext>
            </a:extLst>
          </p:cNvPr>
          <p:cNvSpPr/>
          <p:nvPr/>
        </p:nvSpPr>
        <p:spPr>
          <a:xfrm>
            <a:off x="4954797" y="5575833"/>
            <a:ext cx="1404820" cy="34081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t"/>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b-NO" sz="1600" b="1" i="0" u="none" strike="noStrike" kern="1200" cap="none" spc="0" normalizeH="0" baseline="0" noProof="0">
                <a:ln>
                  <a:noFill/>
                </a:ln>
                <a:solidFill>
                  <a:srgbClr val="C00000"/>
                </a:solidFill>
                <a:effectLst/>
                <a:uLnTx/>
                <a:uFillTx/>
                <a:latin typeface="Arial"/>
                <a:ea typeface="+mn-ea"/>
                <a:cs typeface="Arial"/>
              </a:rPr>
              <a:t>Her er vi nå </a:t>
            </a:r>
          </a:p>
        </p:txBody>
      </p:sp>
      <p:graphicFrame>
        <p:nvGraphicFramePr>
          <p:cNvPr id="5" name="Object 4" hidden="1">
            <a:extLst>
              <a:ext uri="{FF2B5EF4-FFF2-40B4-BE49-F238E27FC236}">
                <a16:creationId xmlns:a16="http://schemas.microsoft.com/office/drawing/2014/main" id="{0645D2F9-B20E-4C01-84CF-149D1D541C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0645D2F9-B20E-4C01-84CF-149D1D541C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B1D3B5-10F0-4342-AEA1-7E4EE27F7725}"/>
              </a:ext>
            </a:extLst>
          </p:cNvPr>
          <p:cNvSpPr>
            <a:spLocks noGrp="1"/>
          </p:cNvSpPr>
          <p:nvPr>
            <p:ph type="title"/>
          </p:nvPr>
        </p:nvSpPr>
        <p:spPr/>
        <p:txBody>
          <a:bodyPr vert="horz">
            <a:normAutofit/>
          </a:bodyPr>
          <a:lstStyle/>
          <a:p>
            <a:r>
              <a:rPr lang="nb-NO">
                <a:solidFill>
                  <a:schemeClr val="tx2"/>
                </a:solidFill>
                <a:latin typeface="Arial"/>
                <a:cs typeface="Arial"/>
              </a:rPr>
              <a:t>Hvor står vi i strategiprosessen?</a:t>
            </a:r>
          </a:p>
        </p:txBody>
      </p:sp>
      <p:grpSp>
        <p:nvGrpSpPr>
          <p:cNvPr id="4" name="Gruppe 3">
            <a:extLst>
              <a:ext uri="{FF2B5EF4-FFF2-40B4-BE49-F238E27FC236}">
                <a16:creationId xmlns:a16="http://schemas.microsoft.com/office/drawing/2014/main" id="{1DF132F8-8431-4BEE-920D-1269E754DF79}"/>
              </a:ext>
            </a:extLst>
          </p:cNvPr>
          <p:cNvGrpSpPr/>
          <p:nvPr/>
        </p:nvGrpSpPr>
        <p:grpSpPr>
          <a:xfrm>
            <a:off x="758477" y="1465047"/>
            <a:ext cx="10811848" cy="321687"/>
            <a:chOff x="2634488" y="1292441"/>
            <a:chExt cx="10187447" cy="327601"/>
          </a:xfrm>
        </p:grpSpPr>
        <p:sp>
          <p:nvSpPr>
            <p:cNvPr id="33" name="Rectangle 32">
              <a:extLst>
                <a:ext uri="{FF2B5EF4-FFF2-40B4-BE49-F238E27FC236}">
                  <a16:creationId xmlns:a16="http://schemas.microsoft.com/office/drawing/2014/main" id="{973BE8AB-8BA4-42CA-9E80-2956E135E489}"/>
                </a:ext>
              </a:extLst>
            </p:cNvPr>
            <p:cNvSpPr/>
            <p:nvPr/>
          </p:nvSpPr>
          <p:spPr>
            <a:xfrm>
              <a:off x="2634488" y="1292442"/>
              <a:ext cx="1901512" cy="327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a:ea typeface="+mn-ea"/>
                  <a:cs typeface="Arial"/>
                </a:rPr>
                <a:t>3. kvartal 2021</a:t>
              </a:r>
            </a:p>
          </p:txBody>
        </p:sp>
        <p:sp>
          <p:nvSpPr>
            <p:cNvPr id="34" name="Rectangle 33">
              <a:extLst>
                <a:ext uri="{FF2B5EF4-FFF2-40B4-BE49-F238E27FC236}">
                  <a16:creationId xmlns:a16="http://schemas.microsoft.com/office/drawing/2014/main" id="{65BB29E8-9AA3-4E3A-9FA3-FAEBC39B13A3}"/>
                </a:ext>
              </a:extLst>
            </p:cNvPr>
            <p:cNvSpPr/>
            <p:nvPr/>
          </p:nvSpPr>
          <p:spPr>
            <a:xfrm>
              <a:off x="4494900" y="1292442"/>
              <a:ext cx="2108954" cy="327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a:ea typeface="+mn-ea"/>
                  <a:cs typeface="Arial"/>
                </a:rPr>
                <a:t>4. kvartal 2021</a:t>
              </a:r>
            </a:p>
          </p:txBody>
        </p:sp>
        <p:sp>
          <p:nvSpPr>
            <p:cNvPr id="35" name="Arrow: Pentagon 34">
              <a:extLst>
                <a:ext uri="{FF2B5EF4-FFF2-40B4-BE49-F238E27FC236}">
                  <a16:creationId xmlns:a16="http://schemas.microsoft.com/office/drawing/2014/main" id="{B8F8D16C-B532-463A-8D11-BD389BAF7AF7}"/>
                </a:ext>
              </a:extLst>
            </p:cNvPr>
            <p:cNvSpPr/>
            <p:nvPr/>
          </p:nvSpPr>
          <p:spPr>
            <a:xfrm>
              <a:off x="12137935" y="1292442"/>
              <a:ext cx="684000" cy="3276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lumMod val="50000"/>
                      <a:lumOff val="50000"/>
                    </a:srgbClr>
                  </a:solidFill>
                  <a:effectLst/>
                  <a:uLnTx/>
                  <a:uFillTx/>
                  <a:latin typeface="Arial"/>
                  <a:ea typeface="+mn-ea"/>
                  <a:cs typeface="Arial"/>
                </a:rPr>
                <a:t>2023</a:t>
              </a:r>
            </a:p>
          </p:txBody>
        </p:sp>
        <p:sp>
          <p:nvSpPr>
            <p:cNvPr id="22" name="Rectangle 21">
              <a:extLst>
                <a:ext uri="{FF2B5EF4-FFF2-40B4-BE49-F238E27FC236}">
                  <a16:creationId xmlns:a16="http://schemas.microsoft.com/office/drawing/2014/main" id="{A34904FC-D1DE-4E49-8965-127C156BCF66}"/>
                </a:ext>
              </a:extLst>
            </p:cNvPr>
            <p:cNvSpPr/>
            <p:nvPr/>
          </p:nvSpPr>
          <p:spPr>
            <a:xfrm>
              <a:off x="6970050" y="1292441"/>
              <a:ext cx="2456697" cy="327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a:ea typeface="+mn-ea"/>
                  <a:cs typeface="Arial"/>
                </a:rPr>
                <a:t>1. halvår 2022</a:t>
              </a:r>
            </a:p>
          </p:txBody>
        </p:sp>
        <p:sp>
          <p:nvSpPr>
            <p:cNvPr id="53" name="Rectangle 21">
              <a:extLst>
                <a:ext uri="{FF2B5EF4-FFF2-40B4-BE49-F238E27FC236}">
                  <a16:creationId xmlns:a16="http://schemas.microsoft.com/office/drawing/2014/main" id="{9C43A8C9-7CE0-4292-9217-6612D8A6F6B7}"/>
                </a:ext>
              </a:extLst>
            </p:cNvPr>
            <p:cNvSpPr/>
            <p:nvPr/>
          </p:nvSpPr>
          <p:spPr>
            <a:xfrm>
              <a:off x="9300660" y="1292442"/>
              <a:ext cx="2524520" cy="3238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a:ea typeface="+mn-ea"/>
                  <a:cs typeface="Arial"/>
                </a:rPr>
                <a:t>2. halvår 2022</a:t>
              </a:r>
            </a:p>
          </p:txBody>
        </p:sp>
      </p:grpSp>
      <p:sp>
        <p:nvSpPr>
          <p:cNvPr id="90" name="Rectangle 89">
            <a:extLst>
              <a:ext uri="{FF2B5EF4-FFF2-40B4-BE49-F238E27FC236}">
                <a16:creationId xmlns:a16="http://schemas.microsoft.com/office/drawing/2014/main" id="{D3EA4265-44FA-4DBA-9796-C75FDEEBAED7}"/>
              </a:ext>
            </a:extLst>
          </p:cNvPr>
          <p:cNvSpPr/>
          <p:nvPr/>
        </p:nvSpPr>
        <p:spPr>
          <a:xfrm>
            <a:off x="5655378" y="3380079"/>
            <a:ext cx="2113306" cy="26097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t"/>
          <a:lstStyle/>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solidFill>
                <a:effectLst/>
                <a:uLnTx/>
                <a:uFillTx/>
                <a:latin typeface="Arial"/>
                <a:ea typeface="+mn-ea"/>
                <a:cs typeface="Arial"/>
              </a:rPr>
              <a:t>Definere strategiske prioriteringer (3 år) </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solidFill>
                <a:effectLst/>
                <a:uLnTx/>
                <a:uFillTx/>
                <a:latin typeface="Arial"/>
                <a:ea typeface="+mn-ea"/>
                <a:cs typeface="Arial"/>
              </a:rPr>
              <a:t>Sammenheng med den øvrige virksomhetsstyringen</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lumMod val="75000"/>
                    <a:lumOff val="25000"/>
                  </a:srgbClr>
                </a:solidFill>
                <a:effectLst/>
                <a:uLnTx/>
                <a:uFillTx/>
                <a:latin typeface="Arial"/>
                <a:ea typeface="+mn-ea"/>
                <a:cs typeface="Arial"/>
              </a:rPr>
              <a:t>Konkretisere hvordan strategien skal følges opp</a:t>
            </a:r>
          </a:p>
        </p:txBody>
      </p:sp>
      <p:sp>
        <p:nvSpPr>
          <p:cNvPr id="49" name="Arrow: Pentagon 27">
            <a:extLst>
              <a:ext uri="{FF2B5EF4-FFF2-40B4-BE49-F238E27FC236}">
                <a16:creationId xmlns:a16="http://schemas.microsoft.com/office/drawing/2014/main" id="{3FDAF21C-135F-4D74-85CE-B88210FF1E9F}"/>
              </a:ext>
            </a:extLst>
          </p:cNvPr>
          <p:cNvSpPr/>
          <p:nvPr/>
        </p:nvSpPr>
        <p:spPr>
          <a:xfrm>
            <a:off x="7595379" y="3263711"/>
            <a:ext cx="3033911" cy="576000"/>
          </a:xfrm>
          <a:prstGeom prst="chevron">
            <a:avLst/>
          </a:prstGeom>
          <a:solidFill>
            <a:srgbClr val="9BD0B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Utvikle NAV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som organisasjon</a:t>
            </a:r>
            <a:endParaRPr kumimoji="0" lang="nb-NO"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Rectangle 89">
            <a:extLst>
              <a:ext uri="{FF2B5EF4-FFF2-40B4-BE49-F238E27FC236}">
                <a16:creationId xmlns:a16="http://schemas.microsoft.com/office/drawing/2014/main" id="{1DB01CF9-2EA0-4F34-B81D-07E5550D9F3F}"/>
              </a:ext>
            </a:extLst>
          </p:cNvPr>
          <p:cNvSpPr/>
          <p:nvPr/>
        </p:nvSpPr>
        <p:spPr>
          <a:xfrm>
            <a:off x="7867138" y="3975506"/>
            <a:ext cx="2814471" cy="143790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t"/>
          <a:lstStyle/>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3E3832"/>
                </a:solidFill>
                <a:effectLst/>
                <a:uLnTx/>
                <a:uFillTx/>
                <a:latin typeface="Arial"/>
                <a:ea typeface="+mn-ea"/>
                <a:cs typeface="Arial"/>
              </a:rPr>
              <a:t>Utforske behov knyttet til kultur, medarbeiderskap og lederskap</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3E3832"/>
                </a:solidFill>
                <a:effectLst/>
                <a:uLnTx/>
                <a:uFillTx/>
                <a:latin typeface="Arial"/>
                <a:ea typeface="+mn-ea"/>
                <a:cs typeface="Arial"/>
              </a:rPr>
              <a:t>Gjennomgå arbeidsprosesser, utrede kompetansebehov </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3E3832"/>
                </a:solidFill>
                <a:effectLst/>
                <a:uLnTx/>
                <a:uFillTx/>
                <a:latin typeface="Arial"/>
                <a:ea typeface="+mn-ea"/>
                <a:cs typeface="Arial"/>
              </a:rPr>
              <a:t>Forventninger til samhandling og kommunikasjon</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3E3832"/>
                </a:solidFill>
                <a:effectLst/>
                <a:uLnTx/>
                <a:uFillTx/>
                <a:latin typeface="Arial"/>
                <a:ea typeface="+mn-ea"/>
                <a:cs typeface="Arial"/>
              </a:rPr>
              <a:t>Revidere verdier </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lumMod val="75000"/>
                    <a:lumOff val="25000"/>
                  </a:srgbClr>
                </a:solidFill>
                <a:effectLst/>
                <a:uLnTx/>
                <a:uFillTx/>
                <a:latin typeface="Arial"/>
                <a:ea typeface="+mn-ea"/>
                <a:cs typeface="Arial"/>
              </a:rPr>
              <a:t>Vurdere behov for endringer i NAVs organisering </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endParaRPr kumimoji="0" lang="nb-NO" sz="1400" b="0" i="0" u="none" strike="noStrike" kern="1200" cap="none" spc="0" normalizeH="0" baseline="0" noProof="0">
              <a:ln>
                <a:noFill/>
              </a:ln>
              <a:solidFill>
                <a:srgbClr val="C30000"/>
              </a:solidFill>
              <a:effectLst/>
              <a:uLnTx/>
              <a:uFillTx/>
              <a:latin typeface="Arial"/>
              <a:ea typeface="+mn-ea"/>
              <a:cs typeface="Arial"/>
            </a:endParaRPr>
          </a:p>
        </p:txBody>
      </p:sp>
      <p:sp>
        <p:nvSpPr>
          <p:cNvPr id="82" name="Rectangle 81">
            <a:extLst>
              <a:ext uri="{FF2B5EF4-FFF2-40B4-BE49-F238E27FC236}">
                <a16:creationId xmlns:a16="http://schemas.microsoft.com/office/drawing/2014/main" id="{D90BAC19-4CF4-402C-94C1-F1A272BB843B}"/>
              </a:ext>
            </a:extLst>
          </p:cNvPr>
          <p:cNvSpPr/>
          <p:nvPr/>
        </p:nvSpPr>
        <p:spPr>
          <a:xfrm>
            <a:off x="1001926" y="2725797"/>
            <a:ext cx="3634878" cy="202072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t"/>
          <a:lstStyle/>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solidFill>
                <a:effectLst/>
                <a:uLnTx/>
                <a:uFillTx/>
                <a:latin typeface="Arial"/>
                <a:ea typeface="+mn-ea"/>
                <a:cs typeface="Arial"/>
              </a:rPr>
              <a:t>Skape felles forståelse av nåsituasjon </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000000"/>
                </a:solidFill>
                <a:effectLst/>
                <a:uLnTx/>
                <a:uFillTx/>
                <a:latin typeface="Arial"/>
                <a:ea typeface="+mn-ea"/>
                <a:cs typeface="Arial"/>
              </a:rPr>
              <a:t>Utforske mulige veivalg og ambisjoner</a:t>
            </a:r>
          </a:p>
          <a:p>
            <a:pPr marL="171450" marR="0" lvl="0" indent="-171450" algn="l" defTabSz="914400" rtl="0" eaLnBrk="1" fontAlgn="auto" latinLnBrk="0" hangingPunct="1">
              <a:lnSpc>
                <a:spcPct val="90000"/>
              </a:lnSpc>
              <a:spcBef>
                <a:spcPts val="600"/>
              </a:spcBef>
              <a:spcAft>
                <a:spcPts val="600"/>
              </a:spcAft>
              <a:buClrTx/>
              <a:buSzTx/>
              <a:buFont typeface="Wingdings" panose="05000000000000000000" pitchFamily="2" charset="2"/>
              <a:buChar char="§"/>
              <a:tabLst/>
              <a:defRPr/>
            </a:pPr>
            <a:r>
              <a:rPr kumimoji="0" lang="nb-NO" sz="1400" b="0" i="0" u="none" strike="noStrike" kern="1200" cap="none" spc="0" normalizeH="0" baseline="0" noProof="0">
                <a:ln>
                  <a:noFill/>
                </a:ln>
                <a:solidFill>
                  <a:srgbClr val="3E3832"/>
                </a:solidFill>
                <a:effectLst/>
                <a:uLnTx/>
                <a:uFillTx/>
                <a:latin typeface="Arial"/>
                <a:ea typeface="+mn-ea"/>
                <a:cs typeface="Arial"/>
              </a:rPr>
              <a:t>Utarbeide langsiktig fremtidsbilde (10 år)</a:t>
            </a:r>
          </a:p>
        </p:txBody>
      </p:sp>
      <p:sp>
        <p:nvSpPr>
          <p:cNvPr id="28" name="Arrow: Pentagon 27">
            <a:extLst>
              <a:ext uri="{FF2B5EF4-FFF2-40B4-BE49-F238E27FC236}">
                <a16:creationId xmlns:a16="http://schemas.microsoft.com/office/drawing/2014/main" id="{DAD7E41C-3398-46B4-B4A9-3F1A706DBFD8}"/>
              </a:ext>
            </a:extLst>
          </p:cNvPr>
          <p:cNvSpPr/>
          <p:nvPr/>
        </p:nvSpPr>
        <p:spPr>
          <a:xfrm>
            <a:off x="5713647" y="2579846"/>
            <a:ext cx="2761061" cy="576000"/>
          </a:xfrm>
          <a:prstGeom prst="chevron">
            <a:avLst/>
          </a:prstGeom>
          <a:solidFill>
            <a:srgbClr val="99C2E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3E3832"/>
                </a:solidFill>
                <a:effectLst/>
                <a:uLnTx/>
                <a:uFillTx/>
                <a:latin typeface="Arial"/>
                <a:ea typeface="+mn-ea"/>
                <a:cs typeface="Arial"/>
              </a:rPr>
              <a:t>Utarbeide strategiske </a:t>
            </a:r>
            <a:br>
              <a:rPr kumimoji="0" lang="nb-NO" sz="1600" b="1" i="0" u="none" strike="noStrike" kern="1200" cap="none" spc="0" normalizeH="0" baseline="0" noProof="0">
                <a:ln>
                  <a:noFill/>
                </a:ln>
                <a:solidFill>
                  <a:srgbClr val="3E3832"/>
                </a:solidFill>
                <a:effectLst/>
                <a:uLnTx/>
                <a:uFillTx/>
                <a:latin typeface="Arial"/>
                <a:ea typeface="+mn-ea"/>
                <a:cs typeface="Arial"/>
              </a:rPr>
            </a:br>
            <a:r>
              <a:rPr kumimoji="0" lang="nb-NO" sz="1600" b="1" i="0" u="none" strike="noStrike" kern="1200" cap="none" spc="0" normalizeH="0" baseline="0" noProof="0">
                <a:ln>
                  <a:noFill/>
                </a:ln>
                <a:solidFill>
                  <a:srgbClr val="3E3832"/>
                </a:solidFill>
                <a:effectLst/>
                <a:uLnTx/>
                <a:uFillTx/>
                <a:latin typeface="Arial"/>
                <a:ea typeface="+mn-ea"/>
                <a:cs typeface="Arial"/>
              </a:rPr>
              <a:t>prioriteringer (3 år)</a:t>
            </a:r>
          </a:p>
        </p:txBody>
      </p:sp>
      <p:sp>
        <p:nvSpPr>
          <p:cNvPr id="24" name="Arrow: Chevron 23">
            <a:extLst>
              <a:ext uri="{FF2B5EF4-FFF2-40B4-BE49-F238E27FC236}">
                <a16:creationId xmlns:a16="http://schemas.microsoft.com/office/drawing/2014/main" id="{BBF5FB24-5AE5-4296-AAE1-671F2BB5C871}"/>
              </a:ext>
            </a:extLst>
          </p:cNvPr>
          <p:cNvSpPr/>
          <p:nvPr/>
        </p:nvSpPr>
        <p:spPr>
          <a:xfrm>
            <a:off x="758477" y="1895290"/>
            <a:ext cx="5565321" cy="576000"/>
          </a:xfrm>
          <a:prstGeom prst="chevron">
            <a:avLst/>
          </a:prstGeom>
          <a:solidFill>
            <a:srgbClr val="E3B0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3E3832"/>
                </a:solidFill>
                <a:effectLst/>
                <a:uLnTx/>
                <a:uFillTx/>
                <a:latin typeface="Arial"/>
                <a:ea typeface="+mn-ea"/>
                <a:cs typeface="Arial"/>
              </a:rPr>
              <a:t>Etablere langsiktig fremtidsbilde (10 år)</a:t>
            </a:r>
          </a:p>
        </p:txBody>
      </p:sp>
      <p:sp>
        <p:nvSpPr>
          <p:cNvPr id="3" name="Plassholder for lysbildenummer 2">
            <a:extLst>
              <a:ext uri="{FF2B5EF4-FFF2-40B4-BE49-F238E27FC236}">
                <a16:creationId xmlns:a16="http://schemas.microsoft.com/office/drawing/2014/main" id="{8297B748-31DF-4AD6-9D0D-8FB175566547}"/>
              </a:ext>
            </a:extLst>
          </p:cNvPr>
          <p:cNvSpPr>
            <a:spLocks noGrp="1"/>
          </p:cNvSpPr>
          <p:nvPr>
            <p:ph type="sldNum" sz="quarter" idx="12"/>
          </p:nvPr>
        </p:nvSpPr>
        <p:spPr/>
        <p:txBody>
          <a:bodyPr/>
          <a:lstStyle/>
          <a:p>
            <a:fld id="{95102788-B3AA-6746-B4E5-C52EBB4D0CEE}" type="slidenum">
              <a:rPr lang="nb-NO" smtClean="0"/>
              <a:t>3</a:t>
            </a:fld>
            <a:endParaRPr lang="nb-NO"/>
          </a:p>
        </p:txBody>
      </p:sp>
    </p:spTree>
    <p:extLst>
      <p:ext uri="{BB962C8B-B14F-4D97-AF65-F5344CB8AC3E}">
        <p14:creationId xmlns:p14="http://schemas.microsoft.com/office/powerpoint/2010/main" val="379279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02E4AD-DA63-42CC-BDA4-06416225489C}"/>
              </a:ext>
            </a:extLst>
          </p:cNvPr>
          <p:cNvSpPr>
            <a:spLocks noGrp="1"/>
          </p:cNvSpPr>
          <p:nvPr>
            <p:ph type="title"/>
          </p:nvPr>
        </p:nvSpPr>
        <p:spPr>
          <a:xfrm>
            <a:off x="838200" y="226810"/>
            <a:ext cx="10515600" cy="1072080"/>
          </a:xfrm>
        </p:spPr>
        <p:txBody>
          <a:bodyPr>
            <a:normAutofit/>
          </a:bodyPr>
          <a:lstStyle/>
          <a:p>
            <a:br>
              <a:rPr lang="nb-NO"/>
            </a:br>
            <a:r>
              <a:rPr lang="nb-NO"/>
              <a:t>Troms og Finnmark: Demografi og «utenforskap»</a:t>
            </a:r>
          </a:p>
        </p:txBody>
      </p:sp>
      <p:sp>
        <p:nvSpPr>
          <p:cNvPr id="3" name="Plassholder for lysbildenummer 2">
            <a:extLst>
              <a:ext uri="{FF2B5EF4-FFF2-40B4-BE49-F238E27FC236}">
                <a16:creationId xmlns:a16="http://schemas.microsoft.com/office/drawing/2014/main" id="{6BB7AF5C-B3EA-4B51-8F93-DB72F539125B}"/>
              </a:ext>
            </a:extLst>
          </p:cNvPr>
          <p:cNvSpPr>
            <a:spLocks noGrp="1"/>
          </p:cNvSpPr>
          <p:nvPr>
            <p:ph type="sldNum" sz="quarter" idx="12"/>
          </p:nvPr>
        </p:nvSpPr>
        <p:spPr/>
        <p:txBody>
          <a:bodyPr/>
          <a:lstStyle/>
          <a:p>
            <a:fld id="{95102788-B3AA-6746-B4E5-C52EBB4D0CEE}" type="slidenum">
              <a:rPr lang="nb-NO" smtClean="0"/>
              <a:t>4</a:t>
            </a:fld>
            <a:endParaRPr lang="nb-NO"/>
          </a:p>
        </p:txBody>
      </p:sp>
      <p:pic>
        <p:nvPicPr>
          <p:cNvPr id="7" name="Bilde 6">
            <a:extLst>
              <a:ext uri="{FF2B5EF4-FFF2-40B4-BE49-F238E27FC236}">
                <a16:creationId xmlns:a16="http://schemas.microsoft.com/office/drawing/2014/main" id="{40585966-5527-4D34-B03A-A491689BF354}"/>
              </a:ext>
            </a:extLst>
          </p:cNvPr>
          <p:cNvPicPr>
            <a:picLocks noChangeAspect="1"/>
          </p:cNvPicPr>
          <p:nvPr/>
        </p:nvPicPr>
        <p:blipFill rotWithShape="1">
          <a:blip r:embed="rId3"/>
          <a:srcRect b="83742"/>
          <a:stretch/>
        </p:blipFill>
        <p:spPr>
          <a:xfrm>
            <a:off x="54496" y="1476723"/>
            <a:ext cx="4657819" cy="646331"/>
          </a:xfrm>
          <a:prstGeom prst="rect">
            <a:avLst/>
          </a:prstGeom>
        </p:spPr>
      </p:pic>
      <p:graphicFrame>
        <p:nvGraphicFramePr>
          <p:cNvPr id="8" name="Diagram 7">
            <a:extLst>
              <a:ext uri="{FF2B5EF4-FFF2-40B4-BE49-F238E27FC236}">
                <a16:creationId xmlns:a16="http://schemas.microsoft.com/office/drawing/2014/main" id="{28AD332B-5ED1-4E35-8D4C-4DB6CE2867FD}"/>
              </a:ext>
            </a:extLst>
          </p:cNvPr>
          <p:cNvGraphicFramePr>
            <a:graphicFrameLocks/>
          </p:cNvGraphicFramePr>
          <p:nvPr>
            <p:extLst>
              <p:ext uri="{D42A27DB-BD31-4B8C-83A1-F6EECF244321}">
                <p14:modId xmlns:p14="http://schemas.microsoft.com/office/powerpoint/2010/main" val="1633599367"/>
              </p:ext>
            </p:extLst>
          </p:nvPr>
        </p:nvGraphicFramePr>
        <p:xfrm>
          <a:off x="4712315" y="2278517"/>
          <a:ext cx="3562660" cy="40732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 8">
            <a:extLst>
              <a:ext uri="{FF2B5EF4-FFF2-40B4-BE49-F238E27FC236}">
                <a16:creationId xmlns:a16="http://schemas.microsoft.com/office/drawing/2014/main" id="{192DB4BE-879C-4D15-A6A1-450D4FF1FA4B}"/>
              </a:ext>
            </a:extLst>
          </p:cNvPr>
          <p:cNvGraphicFramePr>
            <a:graphicFrameLocks/>
          </p:cNvGraphicFramePr>
          <p:nvPr>
            <p:extLst>
              <p:ext uri="{D42A27DB-BD31-4B8C-83A1-F6EECF244321}">
                <p14:modId xmlns:p14="http://schemas.microsoft.com/office/powerpoint/2010/main" val="117959590"/>
              </p:ext>
            </p:extLst>
          </p:nvPr>
        </p:nvGraphicFramePr>
        <p:xfrm>
          <a:off x="8320593" y="2268357"/>
          <a:ext cx="3562660" cy="432289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kstSylinder 10">
            <a:extLst>
              <a:ext uri="{FF2B5EF4-FFF2-40B4-BE49-F238E27FC236}">
                <a16:creationId xmlns:a16="http://schemas.microsoft.com/office/drawing/2014/main" id="{021B2508-9D9B-4C46-BF39-1BAF8DAFA348}"/>
              </a:ext>
            </a:extLst>
          </p:cNvPr>
          <p:cNvSpPr txBox="1"/>
          <p:nvPr/>
        </p:nvSpPr>
        <p:spPr>
          <a:xfrm>
            <a:off x="6493644" y="1542911"/>
            <a:ext cx="4275955" cy="584775"/>
          </a:xfrm>
          <a:prstGeom prst="rect">
            <a:avLst/>
          </a:prstGeom>
          <a:noFill/>
        </p:spPr>
        <p:txBody>
          <a:bodyPr wrap="square">
            <a:spAutoFit/>
          </a:bodyPr>
          <a:lstStyle/>
          <a:p>
            <a:r>
              <a:rPr lang="nb-NO" sz="1600" b="1">
                <a:solidFill>
                  <a:srgbClr val="444444"/>
                </a:solidFill>
                <a:latin typeface="Arial Nova" panose="020B0504020202020204" pitchFamily="34" charset="0"/>
              </a:rPr>
              <a:t>1 av 4 i yrkesaktiv alder er ikke i aktivitet</a:t>
            </a:r>
          </a:p>
          <a:p>
            <a:pPr algn="ctr"/>
            <a:r>
              <a:rPr lang="nb-NO" sz="1600" b="1">
                <a:solidFill>
                  <a:srgbClr val="444444"/>
                </a:solidFill>
                <a:latin typeface="Arial Nova" panose="020B0504020202020204" pitchFamily="34" charset="0"/>
              </a:rPr>
              <a:t>(2022)</a:t>
            </a:r>
          </a:p>
        </p:txBody>
      </p:sp>
      <p:pic>
        <p:nvPicPr>
          <p:cNvPr id="12" name="Bilde 11">
            <a:extLst>
              <a:ext uri="{FF2B5EF4-FFF2-40B4-BE49-F238E27FC236}">
                <a16:creationId xmlns:a16="http://schemas.microsoft.com/office/drawing/2014/main" id="{62A0897F-2F44-42C4-A14A-BD8EB5119C34}"/>
              </a:ext>
            </a:extLst>
          </p:cNvPr>
          <p:cNvPicPr>
            <a:picLocks noChangeAspect="1"/>
          </p:cNvPicPr>
          <p:nvPr/>
        </p:nvPicPr>
        <p:blipFill rotWithShape="1">
          <a:blip r:embed="rId3"/>
          <a:srcRect t="15757"/>
          <a:stretch/>
        </p:blipFill>
        <p:spPr>
          <a:xfrm>
            <a:off x="130594" y="2689948"/>
            <a:ext cx="4657819" cy="3349151"/>
          </a:xfrm>
          <a:prstGeom prst="rect">
            <a:avLst/>
          </a:prstGeom>
        </p:spPr>
      </p:pic>
      <p:sp>
        <p:nvSpPr>
          <p:cNvPr id="13" name="TekstSylinder 12">
            <a:extLst>
              <a:ext uri="{FF2B5EF4-FFF2-40B4-BE49-F238E27FC236}">
                <a16:creationId xmlns:a16="http://schemas.microsoft.com/office/drawing/2014/main" id="{B02EBC41-4D43-4229-A82B-71CF004DD6D8}"/>
              </a:ext>
            </a:extLst>
          </p:cNvPr>
          <p:cNvSpPr txBox="1"/>
          <p:nvPr/>
        </p:nvSpPr>
        <p:spPr>
          <a:xfrm>
            <a:off x="8782092" y="6396335"/>
            <a:ext cx="3409908" cy="461665"/>
          </a:xfrm>
          <a:prstGeom prst="rect">
            <a:avLst/>
          </a:prstGeom>
          <a:solidFill>
            <a:schemeClr val="bg1"/>
          </a:solidFill>
        </p:spPr>
        <p:txBody>
          <a:bodyPr wrap="none" rtlCol="0">
            <a:spAutoFit/>
          </a:bodyPr>
          <a:lstStyle/>
          <a:p>
            <a:r>
              <a:rPr lang="nb-NO" sz="800">
                <a:solidFill>
                  <a:srgbClr val="444444"/>
                </a:solidFill>
              </a:rPr>
              <a:t>Antall personer i yrkesaktiv alder som ikke er del av arbeidsliv eller utdanning</a:t>
            </a:r>
          </a:p>
          <a:p>
            <a:endParaRPr lang="nb-NO" sz="800">
              <a:solidFill>
                <a:srgbClr val="444444"/>
              </a:solidFill>
            </a:endParaRPr>
          </a:p>
          <a:p>
            <a:r>
              <a:rPr lang="nb-NO" sz="800">
                <a:solidFill>
                  <a:srgbClr val="444444"/>
                </a:solidFill>
              </a:rPr>
              <a:t>Kilde: NAV Troms og Finnmark</a:t>
            </a:r>
          </a:p>
        </p:txBody>
      </p:sp>
    </p:spTree>
    <p:extLst>
      <p:ext uri="{BB962C8B-B14F-4D97-AF65-F5344CB8AC3E}">
        <p14:creationId xmlns:p14="http://schemas.microsoft.com/office/powerpoint/2010/main" val="24517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1"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FB21D3-690F-4EF6-8BCC-71C429778241}"/>
              </a:ext>
            </a:extLst>
          </p:cNvPr>
          <p:cNvSpPr>
            <a:spLocks noGrp="1"/>
          </p:cNvSpPr>
          <p:nvPr>
            <p:ph type="title"/>
          </p:nvPr>
        </p:nvSpPr>
        <p:spPr>
          <a:xfrm>
            <a:off x="653143" y="482400"/>
            <a:ext cx="10956471" cy="879188"/>
          </a:xfrm>
        </p:spPr>
        <p:txBody>
          <a:bodyPr>
            <a:normAutofit/>
          </a:bodyPr>
          <a:lstStyle/>
          <a:p>
            <a:pPr algn="ctr"/>
            <a:r>
              <a:rPr lang="nb-NO">
                <a:latin typeface="Arial"/>
                <a:cs typeface="Arial"/>
              </a:rPr>
              <a:t>Tre strategiske fremtidsbilder for de neste ti årene</a:t>
            </a:r>
            <a:endParaRPr lang="nb-NO"/>
          </a:p>
        </p:txBody>
      </p:sp>
      <p:sp>
        <p:nvSpPr>
          <p:cNvPr id="13" name="Rektangel: avrundede hjørner 12">
            <a:extLst>
              <a:ext uri="{FF2B5EF4-FFF2-40B4-BE49-F238E27FC236}">
                <a16:creationId xmlns:a16="http://schemas.microsoft.com/office/drawing/2014/main" id="{A59B1001-8E99-41FF-8238-40A1F09F73DE}"/>
              </a:ext>
            </a:extLst>
          </p:cNvPr>
          <p:cNvSpPr/>
          <p:nvPr/>
        </p:nvSpPr>
        <p:spPr>
          <a:xfrm>
            <a:off x="1330780" y="1892324"/>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ktangel: avrundede hjørner 17">
            <a:extLst>
              <a:ext uri="{FF2B5EF4-FFF2-40B4-BE49-F238E27FC236}">
                <a16:creationId xmlns:a16="http://schemas.microsoft.com/office/drawing/2014/main" id="{FAF94706-10AA-435F-A36E-67A116004FA6}"/>
              </a:ext>
            </a:extLst>
          </p:cNvPr>
          <p:cNvSpPr/>
          <p:nvPr/>
        </p:nvSpPr>
        <p:spPr>
          <a:xfrm>
            <a:off x="4702518" y="1892324"/>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ktangel: avrundede hjørner 18">
            <a:extLst>
              <a:ext uri="{FF2B5EF4-FFF2-40B4-BE49-F238E27FC236}">
                <a16:creationId xmlns:a16="http://schemas.microsoft.com/office/drawing/2014/main" id="{69E2A278-8E48-47C1-8B40-AFDEED4CC52C}"/>
              </a:ext>
            </a:extLst>
          </p:cNvPr>
          <p:cNvSpPr/>
          <p:nvPr/>
        </p:nvSpPr>
        <p:spPr>
          <a:xfrm>
            <a:off x="8123241" y="1892324"/>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Bilde 9" descr="Et bilde som inneholder tekst, paraply, tilbehør, dokument&#10;&#10;Automatisk generert beskrivelse">
            <a:extLst>
              <a:ext uri="{FF2B5EF4-FFF2-40B4-BE49-F238E27FC236}">
                <a16:creationId xmlns:a16="http://schemas.microsoft.com/office/drawing/2014/main" id="{F86C763B-6E0D-4701-87A1-D6648D0DF58C}"/>
              </a:ext>
            </a:extLst>
          </p:cNvPr>
          <p:cNvPicPr>
            <a:picLocks noChangeAspect="1"/>
          </p:cNvPicPr>
          <p:nvPr/>
        </p:nvPicPr>
        <p:blipFill>
          <a:blip r:embed="rId3"/>
          <a:stretch>
            <a:fillRect/>
          </a:stretch>
        </p:blipFill>
        <p:spPr>
          <a:xfrm>
            <a:off x="8310836" y="2073090"/>
            <a:ext cx="2288194" cy="2222109"/>
          </a:xfrm>
          <a:prstGeom prst="rect">
            <a:avLst/>
          </a:prstGeom>
        </p:spPr>
      </p:pic>
      <p:pic>
        <p:nvPicPr>
          <p:cNvPr id="12" name="Bilde 11" descr="Et bilde som inneholder tekst, linjetegning, vektorgrafikk&#10;&#10;Automatisk generert beskrivelse">
            <a:extLst>
              <a:ext uri="{FF2B5EF4-FFF2-40B4-BE49-F238E27FC236}">
                <a16:creationId xmlns:a16="http://schemas.microsoft.com/office/drawing/2014/main" id="{EDFC8430-1BD2-4573-A169-560394BF3FC5}"/>
              </a:ext>
            </a:extLst>
          </p:cNvPr>
          <p:cNvPicPr>
            <a:picLocks noChangeAspect="1"/>
          </p:cNvPicPr>
          <p:nvPr/>
        </p:nvPicPr>
        <p:blipFill>
          <a:blip r:embed="rId4"/>
          <a:stretch>
            <a:fillRect/>
          </a:stretch>
        </p:blipFill>
        <p:spPr>
          <a:xfrm>
            <a:off x="9726522" y="3248747"/>
            <a:ext cx="837452" cy="900261"/>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18FE659B-9ABE-4B5A-AD01-6927383EA975}"/>
              </a:ext>
            </a:extLst>
          </p:cNvPr>
          <p:cNvPicPr>
            <a:picLocks noChangeAspect="1"/>
          </p:cNvPicPr>
          <p:nvPr/>
        </p:nvPicPr>
        <p:blipFill>
          <a:blip r:embed="rId5"/>
          <a:stretch>
            <a:fillRect/>
          </a:stretch>
        </p:blipFill>
        <p:spPr>
          <a:xfrm>
            <a:off x="1526945" y="2365369"/>
            <a:ext cx="2467730" cy="1637549"/>
          </a:xfrm>
          <a:prstGeom prst="rect">
            <a:avLst/>
          </a:prstGeom>
        </p:spPr>
      </p:pic>
      <p:sp>
        <p:nvSpPr>
          <p:cNvPr id="16" name="Ellipse 15">
            <a:extLst>
              <a:ext uri="{FF2B5EF4-FFF2-40B4-BE49-F238E27FC236}">
                <a16:creationId xmlns:a16="http://schemas.microsoft.com/office/drawing/2014/main" id="{A84B14F6-824C-4723-9CB2-2B3762C5BAD3}"/>
              </a:ext>
            </a:extLst>
          </p:cNvPr>
          <p:cNvSpPr/>
          <p:nvPr/>
        </p:nvSpPr>
        <p:spPr>
          <a:xfrm>
            <a:off x="1120021" y="171902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sp>
        <p:nvSpPr>
          <p:cNvPr id="23" name="Ellipse 22">
            <a:extLst>
              <a:ext uri="{FF2B5EF4-FFF2-40B4-BE49-F238E27FC236}">
                <a16:creationId xmlns:a16="http://schemas.microsoft.com/office/drawing/2014/main" id="{6069068B-9FD5-4CC6-998C-B267ECB8C2A9}"/>
              </a:ext>
            </a:extLst>
          </p:cNvPr>
          <p:cNvSpPr/>
          <p:nvPr/>
        </p:nvSpPr>
        <p:spPr>
          <a:xfrm>
            <a:off x="4458277" y="1676664"/>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2</a:t>
            </a:r>
          </a:p>
        </p:txBody>
      </p:sp>
      <p:sp>
        <p:nvSpPr>
          <p:cNvPr id="24" name="Ellipse 23">
            <a:extLst>
              <a:ext uri="{FF2B5EF4-FFF2-40B4-BE49-F238E27FC236}">
                <a16:creationId xmlns:a16="http://schemas.microsoft.com/office/drawing/2014/main" id="{A203F5D8-37BC-41B5-AD53-B77FFB077480}"/>
              </a:ext>
            </a:extLst>
          </p:cNvPr>
          <p:cNvSpPr/>
          <p:nvPr/>
        </p:nvSpPr>
        <p:spPr>
          <a:xfrm>
            <a:off x="8013086" y="171902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3</a:t>
            </a:r>
          </a:p>
        </p:txBody>
      </p:sp>
      <p:pic>
        <p:nvPicPr>
          <p:cNvPr id="6" name="Bilde 5">
            <a:extLst>
              <a:ext uri="{FF2B5EF4-FFF2-40B4-BE49-F238E27FC236}">
                <a16:creationId xmlns:a16="http://schemas.microsoft.com/office/drawing/2014/main" id="{2344C42F-BD9C-45F7-B4D3-29B9EFE3DA9D}"/>
              </a:ext>
            </a:extLst>
          </p:cNvPr>
          <p:cNvPicPr>
            <a:picLocks noChangeAspect="1"/>
          </p:cNvPicPr>
          <p:nvPr/>
        </p:nvPicPr>
        <p:blipFill>
          <a:blip r:embed="rId6"/>
          <a:stretch>
            <a:fillRect/>
          </a:stretch>
        </p:blipFill>
        <p:spPr>
          <a:xfrm>
            <a:off x="4797230" y="2496866"/>
            <a:ext cx="2597540" cy="1456053"/>
          </a:xfrm>
          <a:prstGeom prst="rect">
            <a:avLst/>
          </a:prstGeom>
        </p:spPr>
      </p:pic>
      <p:sp>
        <p:nvSpPr>
          <p:cNvPr id="17" name="Rectangle: Rounded Corners 21">
            <a:extLst>
              <a:ext uri="{FF2B5EF4-FFF2-40B4-BE49-F238E27FC236}">
                <a16:creationId xmlns:a16="http://schemas.microsoft.com/office/drawing/2014/main" id="{CA8A8609-6D6D-4A76-8AED-1A5919D2CC55}"/>
              </a:ext>
            </a:extLst>
          </p:cNvPr>
          <p:cNvSpPr/>
          <p:nvPr/>
        </p:nvSpPr>
        <p:spPr>
          <a:xfrm>
            <a:off x="8123241" y="4497044"/>
            <a:ext cx="2737979"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Sammen finner vi løsninger med dem som trenger det mest</a:t>
            </a:r>
          </a:p>
        </p:txBody>
      </p:sp>
      <p:sp>
        <p:nvSpPr>
          <p:cNvPr id="25" name="Rectangle: Rounded Corners 21">
            <a:extLst>
              <a:ext uri="{FF2B5EF4-FFF2-40B4-BE49-F238E27FC236}">
                <a16:creationId xmlns:a16="http://schemas.microsoft.com/office/drawing/2014/main" id="{987A62A5-B3F0-4896-A6A9-3216821E3904}"/>
              </a:ext>
            </a:extLst>
          </p:cNvPr>
          <p:cNvSpPr/>
          <p:nvPr/>
        </p:nvSpPr>
        <p:spPr>
          <a:xfrm>
            <a:off x="1330780" y="4497044"/>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Vi mobiliserer arbeidskraft i et arbeidsliv i rask omstilling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Rounded Corners 21">
            <a:extLst>
              <a:ext uri="{FF2B5EF4-FFF2-40B4-BE49-F238E27FC236}">
                <a16:creationId xmlns:a16="http://schemas.microsoft.com/office/drawing/2014/main" id="{AF215404-B9A4-4FCD-9CC1-0DBD7B443811}"/>
              </a:ext>
            </a:extLst>
          </p:cNvPr>
          <p:cNvSpPr/>
          <p:nvPr/>
        </p:nvSpPr>
        <p:spPr>
          <a:xfrm>
            <a:off x="4719917" y="4497044"/>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Alle får ytelsene de har krav på – enkelt og forutsigbart</a:t>
            </a:r>
          </a:p>
        </p:txBody>
      </p:sp>
      <p:sp>
        <p:nvSpPr>
          <p:cNvPr id="3" name="Plassholder for lysbildenummer 2">
            <a:extLst>
              <a:ext uri="{FF2B5EF4-FFF2-40B4-BE49-F238E27FC236}">
                <a16:creationId xmlns:a16="http://schemas.microsoft.com/office/drawing/2014/main" id="{4E546A4D-4670-4552-8B5F-DCA67E39A49B}"/>
              </a:ext>
            </a:extLst>
          </p:cNvPr>
          <p:cNvSpPr>
            <a:spLocks noGrp="1"/>
          </p:cNvSpPr>
          <p:nvPr>
            <p:ph type="sldNum" sz="quarter" idx="12"/>
          </p:nvPr>
        </p:nvSpPr>
        <p:spPr/>
        <p:txBody>
          <a:bodyPr/>
          <a:lstStyle/>
          <a:p>
            <a:fld id="{95102788-B3AA-6746-B4E5-C52EBB4D0CEE}" type="slidenum">
              <a:rPr lang="nb-NO" smtClean="0"/>
              <a:t>5</a:t>
            </a:fld>
            <a:endParaRPr lang="nb-NO"/>
          </a:p>
        </p:txBody>
      </p:sp>
    </p:spTree>
    <p:extLst>
      <p:ext uri="{BB962C8B-B14F-4D97-AF65-F5344CB8AC3E}">
        <p14:creationId xmlns:p14="http://schemas.microsoft.com/office/powerpoint/2010/main" val="3557031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vrundede hjørner 12">
            <a:extLst>
              <a:ext uri="{FF2B5EF4-FFF2-40B4-BE49-F238E27FC236}">
                <a16:creationId xmlns:a16="http://schemas.microsoft.com/office/drawing/2014/main" id="{A59B1001-8E99-41FF-8238-40A1F09F73DE}"/>
              </a:ext>
            </a:extLst>
          </p:cNvPr>
          <p:cNvSpPr/>
          <p:nvPr/>
        </p:nvSpPr>
        <p:spPr>
          <a:xfrm>
            <a:off x="1330780" y="1892324"/>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Bilde 14" descr="Et bilde som inneholder tekst&#10;&#10;Automatisk generert beskrivelse">
            <a:extLst>
              <a:ext uri="{FF2B5EF4-FFF2-40B4-BE49-F238E27FC236}">
                <a16:creationId xmlns:a16="http://schemas.microsoft.com/office/drawing/2014/main" id="{18FE659B-9ABE-4B5A-AD01-6927383EA975}"/>
              </a:ext>
            </a:extLst>
          </p:cNvPr>
          <p:cNvPicPr>
            <a:picLocks noChangeAspect="1"/>
          </p:cNvPicPr>
          <p:nvPr/>
        </p:nvPicPr>
        <p:blipFill>
          <a:blip r:embed="rId3"/>
          <a:stretch>
            <a:fillRect/>
          </a:stretch>
        </p:blipFill>
        <p:spPr>
          <a:xfrm>
            <a:off x="1526945" y="2365369"/>
            <a:ext cx="2467730" cy="1637549"/>
          </a:xfrm>
          <a:prstGeom prst="rect">
            <a:avLst/>
          </a:prstGeom>
        </p:spPr>
      </p:pic>
      <p:sp>
        <p:nvSpPr>
          <p:cNvPr id="16" name="Ellipse 15">
            <a:extLst>
              <a:ext uri="{FF2B5EF4-FFF2-40B4-BE49-F238E27FC236}">
                <a16:creationId xmlns:a16="http://schemas.microsoft.com/office/drawing/2014/main" id="{A84B14F6-824C-4723-9CB2-2B3762C5BAD3}"/>
              </a:ext>
            </a:extLst>
          </p:cNvPr>
          <p:cNvSpPr/>
          <p:nvPr/>
        </p:nvSpPr>
        <p:spPr>
          <a:xfrm>
            <a:off x="1120021" y="171902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sp>
        <p:nvSpPr>
          <p:cNvPr id="25" name="Rectangle: Rounded Corners 21">
            <a:extLst>
              <a:ext uri="{FF2B5EF4-FFF2-40B4-BE49-F238E27FC236}">
                <a16:creationId xmlns:a16="http://schemas.microsoft.com/office/drawing/2014/main" id="{987A62A5-B3F0-4896-A6A9-3216821E3904}"/>
              </a:ext>
            </a:extLst>
          </p:cNvPr>
          <p:cNvSpPr/>
          <p:nvPr/>
        </p:nvSpPr>
        <p:spPr>
          <a:xfrm>
            <a:off x="1330780" y="4497044"/>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Vi mobiliserer arbeidskraft i et arbeidsliv i rask omstilling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ittel 3">
            <a:extLst>
              <a:ext uri="{FF2B5EF4-FFF2-40B4-BE49-F238E27FC236}">
                <a16:creationId xmlns:a16="http://schemas.microsoft.com/office/drawing/2014/main" id="{5A4F3676-A70D-45E7-BA3A-A2DF6DFFF261}"/>
              </a:ext>
            </a:extLst>
          </p:cNvPr>
          <p:cNvSpPr txBox="1">
            <a:spLocks/>
          </p:cNvSpPr>
          <p:nvPr/>
        </p:nvSpPr>
        <p:spPr>
          <a:xfrm>
            <a:off x="4898003" y="1427173"/>
            <a:ext cx="7293997" cy="5430827"/>
          </a:xfrm>
          <a:prstGeom prst="rect">
            <a:avLst/>
          </a:prstGeom>
          <a:solidFill>
            <a:srgbClr val="CCDEE6"/>
          </a:solidFill>
          <a:ln w="12700">
            <a:miter lim="400000"/>
          </a:ln>
        </p:spPr>
        <p:txBody>
          <a:bodyPr lIns="86400" tIns="86400" rIns="86400" bIns="86400" anchor="ctr"/>
          <a:lstStyle>
            <a:defPPr>
              <a:defRPr lang="nb-NO"/>
            </a:defPPr>
            <a:lvl1pPr marR="0" lvl="0" indent="0" defTabSz="1219200" fontAlgn="auto" hangingPunct="0">
              <a:lnSpc>
                <a:spcPct val="100000"/>
              </a:lnSpc>
              <a:spcBef>
                <a:spcPts val="0"/>
              </a:spcBef>
              <a:spcAft>
                <a:spcPts val="0"/>
              </a:spcAft>
              <a:buClrTx/>
              <a:buSzTx/>
              <a:buFontTx/>
              <a:buNone/>
              <a:tabLst/>
              <a:defRPr kumimoji="0" sz="3200" b="0" i="0" u="none" strike="noStrike" kern="0" cap="none" spc="0" normalizeH="0" baseline="0">
                <a:ln>
                  <a:noFill/>
                </a:ln>
                <a:solidFill>
                  <a:srgbClr val="3E3832"/>
                </a:solidFill>
                <a:effectLst/>
                <a:uLnTx/>
                <a:uFillTx/>
                <a:latin typeface="Arial" panose="020B0604020202020204" pitchFamily="34" charset="0"/>
                <a:ea typeface="Source Sans Pro"/>
                <a:cs typeface="Arial" panose="020B0604020202020204" pitchFamily="34" charset="0"/>
              </a:defRPr>
            </a:lvl1pPr>
          </a:lstStyle>
          <a:p>
            <a:pPr marL="0" marR="0" lvl="0" indent="0" algn="l" defTabSz="1219200" rtl="0" eaLnBrk="1" fontAlgn="auto" latinLnBrk="0" hangingPunct="0">
              <a:lnSpc>
                <a:spcPct val="100000"/>
              </a:lnSpc>
              <a:spcBef>
                <a:spcPts val="0"/>
              </a:spcBef>
              <a:spcAft>
                <a:spcPts val="0"/>
              </a:spcAft>
              <a:buClrTx/>
              <a:buSzTx/>
              <a:buFontTx/>
              <a:buNone/>
              <a:tabLst/>
              <a:defRPr/>
            </a:pPr>
            <a:endParaRPr kumimoji="0" lang="nb-NO" sz="3200" b="0" i="0" u="none" strike="noStrike" kern="0" cap="none" spc="0" normalizeH="0" baseline="0" noProof="0">
              <a:ln>
                <a:noFill/>
              </a:ln>
              <a:solidFill>
                <a:srgbClr val="3E3832"/>
              </a:solidFill>
              <a:effectLst/>
              <a:uLnTx/>
              <a:uFillTx/>
              <a:latin typeface="Arial" panose="020B0604020202020204" pitchFamily="34" charset="0"/>
              <a:ea typeface="Source Sans Pro"/>
              <a:cs typeface="Arial" panose="020B0604020202020204" pitchFamily="34" charset="0"/>
            </a:endParaRPr>
          </a:p>
        </p:txBody>
      </p:sp>
      <p:sp>
        <p:nvSpPr>
          <p:cNvPr id="21" name="TekstSylinder 20">
            <a:extLst>
              <a:ext uri="{FF2B5EF4-FFF2-40B4-BE49-F238E27FC236}">
                <a16:creationId xmlns:a16="http://schemas.microsoft.com/office/drawing/2014/main" id="{7A3D6073-8C57-497C-B094-A47A893AC2FE}"/>
              </a:ext>
            </a:extLst>
          </p:cNvPr>
          <p:cNvSpPr txBox="1"/>
          <p:nvPr/>
        </p:nvSpPr>
        <p:spPr>
          <a:xfrm>
            <a:off x="5075803" y="2626198"/>
            <a:ext cx="6938396" cy="3046988"/>
          </a:xfrm>
          <a:prstGeom prst="rect">
            <a:avLst/>
          </a:prstGeom>
          <a:noFill/>
        </p:spPr>
        <p:txBody>
          <a:bodyPr wrap="square" rtlCol="0">
            <a:spAutoFit/>
          </a:bodyPr>
          <a:lstStyle/>
          <a:p>
            <a:pPr>
              <a:defRPr/>
            </a:pPr>
            <a:r>
              <a:rPr lang="nb-NO" sz="1600" b="0" i="1" dirty="0">
                <a:solidFill>
                  <a:srgbClr val="000000"/>
                </a:solidFill>
                <a:effectLst/>
                <a:latin typeface="Segoe UI Web (West European)"/>
              </a:rPr>
              <a:t>Vi forventer et arbeidsliv i rask omstilling i årene som kommer, og at det kan bli utfordrende å få tak i kvalifisert arbeidskraft. Samtidig frykter vi at mange kan havne utenfor arbeidslivet. NAV må derfor være gode på å møte omstillingsbehovet i arbeidsmarkedet. Vi må bidra til at flere blir kvalifisert, og ikke minst må vi jobbe for at flere kan få bidra med sine ressurser. NAV skaper ikke arbeid, og vi kan derfor ikke lykkes uten å spille på lag med arbeidsgivere. Arbeidsgivere må oppleve samarbeidet med oss som relevant og verdifullt. Vi må forstå utviklingen i arbeidsmarkedet og levere tjenester som møter denne utviklingen slik at flest mulig får delta i arbeids- og samfunnslivet. Slik trygger vi velferdsstaten for fremtiden og livskvalitet for den enkelte.</a:t>
            </a:r>
            <a:br>
              <a:rPr lang="nb-NO" sz="1600" i="1" dirty="0">
                <a:solidFill>
                  <a:srgbClr val="000000"/>
                </a:solidFill>
                <a:latin typeface="Segoe UI Web (West European)"/>
              </a:rPr>
            </a:br>
            <a:endParaRPr lang="nb-NO" sz="1600" i="1" dirty="0">
              <a:solidFill>
                <a:srgbClr val="000000"/>
              </a:solidFill>
              <a:latin typeface="Arial"/>
              <a:cs typeface="Arial"/>
            </a:endParaRPr>
          </a:p>
        </p:txBody>
      </p:sp>
      <p:sp>
        <p:nvSpPr>
          <p:cNvPr id="10" name="Tittel 3">
            <a:extLst>
              <a:ext uri="{FF2B5EF4-FFF2-40B4-BE49-F238E27FC236}">
                <a16:creationId xmlns:a16="http://schemas.microsoft.com/office/drawing/2014/main" id="{E9184AEB-33F8-4A54-B889-BE5614D9AE58}"/>
              </a:ext>
            </a:extLst>
          </p:cNvPr>
          <p:cNvSpPr txBox="1">
            <a:spLocks/>
          </p:cNvSpPr>
          <p:nvPr/>
        </p:nvSpPr>
        <p:spPr>
          <a:xfrm>
            <a:off x="0" y="-58993"/>
            <a:ext cx="12192000" cy="1486166"/>
          </a:xfrm>
          <a:prstGeom prst="rect">
            <a:avLst/>
          </a:prstGeom>
          <a:solidFill>
            <a:srgbClr val="005B82"/>
          </a:solidFill>
          <a:ln w="12700">
            <a:miter lim="400000"/>
          </a:ln>
        </p:spPr>
        <p:txBody>
          <a:bodyPr lIns="86400" tIns="86400" rIns="86400" bIns="86400" anchor="ctr">
            <a:noAutofit/>
          </a:bodyPr>
          <a:lstStyle>
            <a:defPPr>
              <a:defRPr lang="nb-NO"/>
            </a:defPPr>
            <a:lvl1pPr marR="0" lvl="0" indent="0" algn="ctr" defTabSz="1219200" fontAlgn="auto" hangingPunct="0">
              <a:lnSpc>
                <a:spcPct val="90000"/>
              </a:lnSpc>
              <a:spcBef>
                <a:spcPct val="0"/>
              </a:spcBef>
              <a:spcAft>
                <a:spcPts val="0"/>
              </a:spcAft>
              <a:buClrTx/>
              <a:buSzTx/>
              <a:buFontTx/>
              <a:buNone/>
              <a:tabLst/>
              <a:defRPr kumimoji="0" sz="3600" b="0" i="0" u="none" strike="noStrike" kern="0" cap="none" spc="0" normalizeH="0" baseline="0">
                <a:ln>
                  <a:noFill/>
                </a:ln>
                <a:solidFill>
                  <a:srgbClr val="FFFFFF"/>
                </a:solidFill>
                <a:effectLst/>
                <a:uLnTx/>
                <a:uFillTx/>
                <a:latin typeface="Arial" panose="020B0604020202020204" pitchFamily="34" charset="0"/>
                <a:ea typeface="Source Sans Pro"/>
                <a:cs typeface="Arial" panose="020B0604020202020204" pitchFamily="34" charset="0"/>
              </a:defRPr>
            </a:lvl1pPr>
          </a:lstStyle>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Vi mobiliserer arbeidskraft </a:t>
            </a:r>
          </a:p>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i et arbeidsliv i rask omstilling</a:t>
            </a:r>
          </a:p>
        </p:txBody>
      </p:sp>
      <p:sp>
        <p:nvSpPr>
          <p:cNvPr id="11" name="Ellipse 10">
            <a:extLst>
              <a:ext uri="{FF2B5EF4-FFF2-40B4-BE49-F238E27FC236}">
                <a16:creationId xmlns:a16="http://schemas.microsoft.com/office/drawing/2014/main" id="{82A1918F-C9CD-4A6A-9871-4A3868D9DD4F}"/>
              </a:ext>
            </a:extLst>
          </p:cNvPr>
          <p:cNvSpPr/>
          <p:nvPr/>
        </p:nvSpPr>
        <p:spPr>
          <a:xfrm>
            <a:off x="461441" y="262778"/>
            <a:ext cx="947909" cy="93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4400" b="1">
                <a:solidFill>
                  <a:srgbClr val="000000"/>
                </a:solidFill>
                <a:latin typeface="Arial" panose="020B0604020202020204" pitchFamily="34" charset="0"/>
                <a:cs typeface="Arial" panose="020B0604020202020204" pitchFamily="34" charset="0"/>
              </a:rPr>
              <a:t>1</a:t>
            </a:r>
            <a:endParaRPr kumimoji="0" lang="nb-NO"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Plassholder for lysbildenummer 1">
            <a:extLst>
              <a:ext uri="{FF2B5EF4-FFF2-40B4-BE49-F238E27FC236}">
                <a16:creationId xmlns:a16="http://schemas.microsoft.com/office/drawing/2014/main" id="{3C112AE7-5D8B-431C-A7F5-C265CDDBD0DB}"/>
              </a:ext>
            </a:extLst>
          </p:cNvPr>
          <p:cNvSpPr>
            <a:spLocks noGrp="1"/>
          </p:cNvSpPr>
          <p:nvPr>
            <p:ph type="sldNum" sz="quarter" idx="12"/>
          </p:nvPr>
        </p:nvSpPr>
        <p:spPr/>
        <p:txBody>
          <a:bodyPr/>
          <a:lstStyle/>
          <a:p>
            <a:fld id="{95102788-B3AA-6746-B4E5-C52EBB4D0CEE}" type="slidenum">
              <a:rPr lang="nb-NO" smtClean="0"/>
              <a:t>6</a:t>
            </a:fld>
            <a:endParaRPr lang="nb-NO"/>
          </a:p>
        </p:txBody>
      </p:sp>
    </p:spTree>
    <p:extLst>
      <p:ext uri="{BB962C8B-B14F-4D97-AF65-F5344CB8AC3E}">
        <p14:creationId xmlns:p14="http://schemas.microsoft.com/office/powerpoint/2010/main" val="99317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FB21D3-690F-4EF6-8BCC-71C429778241}"/>
              </a:ext>
            </a:extLst>
          </p:cNvPr>
          <p:cNvSpPr>
            <a:spLocks noGrp="1"/>
          </p:cNvSpPr>
          <p:nvPr>
            <p:ph type="title"/>
          </p:nvPr>
        </p:nvSpPr>
        <p:spPr>
          <a:xfrm>
            <a:off x="653143" y="482400"/>
            <a:ext cx="10956471" cy="879188"/>
          </a:xfrm>
        </p:spPr>
        <p:txBody>
          <a:bodyPr>
            <a:norm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endParaRPr kumimoji="0" lang="nb-NO" sz="3200" b="0" i="0" u="none" strike="noStrike" kern="0" cap="none" spc="0" normalizeH="0" baseline="0" noProof="0">
              <a:ln>
                <a:noFill/>
              </a:ln>
              <a:solidFill>
                <a:srgbClr val="C00000"/>
              </a:solidFill>
              <a:effectLst/>
              <a:uLnTx/>
              <a:uFillTx/>
              <a:latin typeface="Arial" panose="020B0604020202020204" pitchFamily="34" charset="0"/>
              <a:ea typeface="Source Sans Pro"/>
              <a:cs typeface="Arial" panose="020B0604020202020204" pitchFamily="34" charset="0"/>
            </a:endParaRPr>
          </a:p>
        </p:txBody>
      </p:sp>
      <p:sp>
        <p:nvSpPr>
          <p:cNvPr id="18" name="Rektangel: avrundede hjørner 17">
            <a:extLst>
              <a:ext uri="{FF2B5EF4-FFF2-40B4-BE49-F238E27FC236}">
                <a16:creationId xmlns:a16="http://schemas.microsoft.com/office/drawing/2014/main" id="{FAF94706-10AA-435F-A36E-67A116004FA6}"/>
              </a:ext>
            </a:extLst>
          </p:cNvPr>
          <p:cNvSpPr/>
          <p:nvPr/>
        </p:nvSpPr>
        <p:spPr>
          <a:xfrm>
            <a:off x="854815" y="1892323"/>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Ellipse 22">
            <a:extLst>
              <a:ext uri="{FF2B5EF4-FFF2-40B4-BE49-F238E27FC236}">
                <a16:creationId xmlns:a16="http://schemas.microsoft.com/office/drawing/2014/main" id="{6069068B-9FD5-4CC6-998C-B267ECB8C2A9}"/>
              </a:ext>
            </a:extLst>
          </p:cNvPr>
          <p:cNvSpPr/>
          <p:nvPr/>
        </p:nvSpPr>
        <p:spPr>
          <a:xfrm>
            <a:off x="717116" y="176457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2</a:t>
            </a:r>
          </a:p>
        </p:txBody>
      </p:sp>
      <p:pic>
        <p:nvPicPr>
          <p:cNvPr id="6" name="Bilde 5">
            <a:extLst>
              <a:ext uri="{FF2B5EF4-FFF2-40B4-BE49-F238E27FC236}">
                <a16:creationId xmlns:a16="http://schemas.microsoft.com/office/drawing/2014/main" id="{2344C42F-BD9C-45F7-B4D3-29B9EFE3DA9D}"/>
              </a:ext>
            </a:extLst>
          </p:cNvPr>
          <p:cNvPicPr>
            <a:picLocks noChangeAspect="1"/>
          </p:cNvPicPr>
          <p:nvPr/>
        </p:nvPicPr>
        <p:blipFill>
          <a:blip r:embed="rId3"/>
          <a:stretch>
            <a:fillRect/>
          </a:stretch>
        </p:blipFill>
        <p:spPr>
          <a:xfrm>
            <a:off x="937513" y="2426804"/>
            <a:ext cx="2597540" cy="1456053"/>
          </a:xfrm>
          <a:prstGeom prst="rect">
            <a:avLst/>
          </a:prstGeom>
        </p:spPr>
      </p:pic>
      <p:sp>
        <p:nvSpPr>
          <p:cNvPr id="26" name="Rectangle: Rounded Corners 21">
            <a:extLst>
              <a:ext uri="{FF2B5EF4-FFF2-40B4-BE49-F238E27FC236}">
                <a16:creationId xmlns:a16="http://schemas.microsoft.com/office/drawing/2014/main" id="{AF215404-B9A4-4FCD-9CC1-0DBD7B443811}"/>
              </a:ext>
            </a:extLst>
          </p:cNvPr>
          <p:cNvSpPr/>
          <p:nvPr/>
        </p:nvSpPr>
        <p:spPr>
          <a:xfrm>
            <a:off x="887385" y="4497044"/>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Alle får ytelsene de har krav på – enkelt og forutsigbart</a:t>
            </a:r>
          </a:p>
        </p:txBody>
      </p:sp>
      <p:sp>
        <p:nvSpPr>
          <p:cNvPr id="21" name="Tittel 3">
            <a:extLst>
              <a:ext uri="{FF2B5EF4-FFF2-40B4-BE49-F238E27FC236}">
                <a16:creationId xmlns:a16="http://schemas.microsoft.com/office/drawing/2014/main" id="{876F9046-4C5E-4C6C-ADE0-FBE6863E854B}"/>
              </a:ext>
            </a:extLst>
          </p:cNvPr>
          <p:cNvSpPr txBox="1">
            <a:spLocks/>
          </p:cNvSpPr>
          <p:nvPr/>
        </p:nvSpPr>
        <p:spPr>
          <a:xfrm>
            <a:off x="4898003" y="1486166"/>
            <a:ext cx="7293997" cy="5371834"/>
          </a:xfrm>
          <a:prstGeom prst="rect">
            <a:avLst/>
          </a:prstGeom>
          <a:solidFill>
            <a:srgbClr val="CCDEE6"/>
          </a:solidFill>
          <a:ln w="12700">
            <a:miter lim="400000"/>
          </a:ln>
        </p:spPr>
        <p:txBody>
          <a:bodyPr lIns="86400" tIns="86400" rIns="86400" bIns="86400" anchor="ctr"/>
          <a:lstStyle>
            <a:defPPr>
              <a:defRPr lang="nb-NO"/>
            </a:defPPr>
            <a:lvl1pPr marR="0" lvl="0" indent="0" defTabSz="1219200" fontAlgn="auto" hangingPunct="0">
              <a:lnSpc>
                <a:spcPct val="100000"/>
              </a:lnSpc>
              <a:spcBef>
                <a:spcPts val="0"/>
              </a:spcBef>
              <a:spcAft>
                <a:spcPts val="0"/>
              </a:spcAft>
              <a:buClrTx/>
              <a:buSzTx/>
              <a:buFontTx/>
              <a:buNone/>
              <a:tabLst/>
              <a:defRPr kumimoji="0" sz="3200" b="0" i="0" u="none" strike="noStrike" kern="0" cap="none" spc="0" normalizeH="0" baseline="0">
                <a:ln>
                  <a:noFill/>
                </a:ln>
                <a:solidFill>
                  <a:srgbClr val="3E3832"/>
                </a:solidFill>
                <a:effectLst/>
                <a:uLnTx/>
                <a:uFillTx/>
                <a:latin typeface="Arial" panose="020B0604020202020204" pitchFamily="34" charset="0"/>
                <a:ea typeface="Source Sans Pro"/>
                <a:cs typeface="Arial" panose="020B0604020202020204" pitchFamily="34" charset="0"/>
              </a:defRPr>
            </a:lvl1pPr>
          </a:lstStyle>
          <a:p>
            <a:pPr marL="0" marR="0" lvl="0" indent="0" algn="l" defTabSz="1219200" rtl="0" eaLnBrk="1" fontAlgn="auto" latinLnBrk="0" hangingPunct="0">
              <a:lnSpc>
                <a:spcPct val="100000"/>
              </a:lnSpc>
              <a:spcBef>
                <a:spcPts val="0"/>
              </a:spcBef>
              <a:spcAft>
                <a:spcPts val="0"/>
              </a:spcAft>
              <a:buClrTx/>
              <a:buSzTx/>
              <a:buFontTx/>
              <a:buNone/>
              <a:tabLst/>
              <a:defRPr/>
            </a:pPr>
            <a:endParaRPr kumimoji="0" lang="nb-NO" sz="3200" b="0" i="0" u="none" strike="noStrike" kern="0" cap="none" spc="0" normalizeH="0" baseline="0" noProof="0">
              <a:ln>
                <a:noFill/>
              </a:ln>
              <a:solidFill>
                <a:srgbClr val="3E3832"/>
              </a:solidFill>
              <a:effectLst/>
              <a:uLnTx/>
              <a:uFillTx/>
              <a:latin typeface="Arial" panose="020B0604020202020204" pitchFamily="34" charset="0"/>
              <a:ea typeface="Source Sans Pro"/>
              <a:cs typeface="Arial" panose="020B0604020202020204" pitchFamily="34" charset="0"/>
            </a:endParaRPr>
          </a:p>
        </p:txBody>
      </p:sp>
      <p:sp>
        <p:nvSpPr>
          <p:cNvPr id="4" name="TekstSylinder 3">
            <a:extLst>
              <a:ext uri="{FF2B5EF4-FFF2-40B4-BE49-F238E27FC236}">
                <a16:creationId xmlns:a16="http://schemas.microsoft.com/office/drawing/2014/main" id="{25976E3C-4EE2-4AA2-93BD-FBF232A69ECE}"/>
              </a:ext>
            </a:extLst>
          </p:cNvPr>
          <p:cNvSpPr txBox="1"/>
          <p:nvPr/>
        </p:nvSpPr>
        <p:spPr>
          <a:xfrm>
            <a:off x="5116002" y="2851805"/>
            <a:ext cx="6857998" cy="2062103"/>
          </a:xfrm>
          <a:prstGeom prst="rect">
            <a:avLst/>
          </a:prstGeom>
          <a:noFill/>
        </p:spPr>
        <p:txBody>
          <a:bodyPr wrap="square" rtlCol="0">
            <a:spAutoFit/>
          </a:bodyPr>
          <a:lstStyle/>
          <a:p>
            <a:r>
              <a:rPr lang="nb-NO" sz="1600" b="0" i="1" dirty="0">
                <a:solidFill>
                  <a:srgbClr val="000000"/>
                </a:solidFill>
                <a:effectLst/>
                <a:latin typeface="Segoe UI Web (West European)"/>
              </a:rPr>
              <a:t>De fleste mennesker ønsker å klare seg selv. Det må derfor bli enklere å få de ytelsene man har krav på fra NAV, og tjenestene våre må bli enklere å bruke. Vi vil gi ytelser automatisk der det er mulig, og gjøre det enkelt å søke når det er nødvendig. For å bygge bedre velferdstjenester må vi utvide handlingsrommet vi har i regelverk, mennesker og teknologi bedre enn i dag - og vi må bidra til å skape økt handlingsrom der dette er for trangt. Vi må få bedre data, stole på brukeren når dataene tilsier det, og gjennom dette bygge gjensidig tillit.</a:t>
            </a:r>
          </a:p>
        </p:txBody>
      </p:sp>
      <p:sp>
        <p:nvSpPr>
          <p:cNvPr id="10" name="Tittel 3">
            <a:extLst>
              <a:ext uri="{FF2B5EF4-FFF2-40B4-BE49-F238E27FC236}">
                <a16:creationId xmlns:a16="http://schemas.microsoft.com/office/drawing/2014/main" id="{D4BA32FF-8E05-4B89-B451-28B5303BDF71}"/>
              </a:ext>
            </a:extLst>
          </p:cNvPr>
          <p:cNvSpPr txBox="1">
            <a:spLocks/>
          </p:cNvSpPr>
          <p:nvPr/>
        </p:nvSpPr>
        <p:spPr>
          <a:xfrm>
            <a:off x="0" y="0"/>
            <a:ext cx="12192000" cy="1486166"/>
          </a:xfrm>
          <a:prstGeom prst="rect">
            <a:avLst/>
          </a:prstGeom>
          <a:solidFill>
            <a:srgbClr val="005B82"/>
          </a:solidFill>
          <a:ln w="12700">
            <a:miter lim="400000"/>
          </a:ln>
        </p:spPr>
        <p:txBody>
          <a:bodyPr lIns="86400" tIns="86400" rIns="86400" bIns="86400" anchor="ctr">
            <a:noAutofit/>
          </a:bodyPr>
          <a:lstStyle>
            <a:defPPr>
              <a:defRPr lang="nb-NO"/>
            </a:defPPr>
            <a:lvl1pPr marR="0" lvl="0" indent="0" algn="ctr" defTabSz="1219200" fontAlgn="auto" hangingPunct="0">
              <a:lnSpc>
                <a:spcPct val="90000"/>
              </a:lnSpc>
              <a:spcBef>
                <a:spcPct val="0"/>
              </a:spcBef>
              <a:spcAft>
                <a:spcPts val="0"/>
              </a:spcAft>
              <a:buClrTx/>
              <a:buSzTx/>
              <a:buFontTx/>
              <a:buNone/>
              <a:tabLst/>
              <a:defRPr kumimoji="0" sz="3600" b="0" i="0" u="none" strike="noStrike" kern="0" cap="none" spc="0" normalizeH="0" baseline="0">
                <a:ln>
                  <a:noFill/>
                </a:ln>
                <a:solidFill>
                  <a:srgbClr val="FFFFFF"/>
                </a:solidFill>
                <a:effectLst/>
                <a:uLnTx/>
                <a:uFillTx/>
                <a:latin typeface="Arial" panose="020B0604020202020204" pitchFamily="34" charset="0"/>
                <a:ea typeface="Source Sans Pro"/>
                <a:cs typeface="Arial" panose="020B0604020202020204" pitchFamily="34" charset="0"/>
              </a:defRPr>
            </a:lvl1pPr>
          </a:lstStyle>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Alle får ytelsene de har krav på </a:t>
            </a:r>
          </a:p>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 enkelt og forutsigbart</a:t>
            </a:r>
          </a:p>
        </p:txBody>
      </p:sp>
      <p:sp>
        <p:nvSpPr>
          <p:cNvPr id="11" name="Ellipse 10">
            <a:extLst>
              <a:ext uri="{FF2B5EF4-FFF2-40B4-BE49-F238E27FC236}">
                <a16:creationId xmlns:a16="http://schemas.microsoft.com/office/drawing/2014/main" id="{5A8C18D7-2A1E-45A6-9507-88022E51713D}"/>
              </a:ext>
            </a:extLst>
          </p:cNvPr>
          <p:cNvSpPr/>
          <p:nvPr/>
        </p:nvSpPr>
        <p:spPr>
          <a:xfrm>
            <a:off x="461441" y="262778"/>
            <a:ext cx="947909" cy="93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5" name="Plassholder for lysbildenummer 4">
            <a:extLst>
              <a:ext uri="{FF2B5EF4-FFF2-40B4-BE49-F238E27FC236}">
                <a16:creationId xmlns:a16="http://schemas.microsoft.com/office/drawing/2014/main" id="{933CCD48-04F8-4325-BDB0-EA8FDA2DF221}"/>
              </a:ext>
            </a:extLst>
          </p:cNvPr>
          <p:cNvSpPr>
            <a:spLocks noGrp="1"/>
          </p:cNvSpPr>
          <p:nvPr>
            <p:ph type="sldNum" sz="quarter" idx="12"/>
          </p:nvPr>
        </p:nvSpPr>
        <p:spPr/>
        <p:txBody>
          <a:bodyPr/>
          <a:lstStyle/>
          <a:p>
            <a:fld id="{95102788-B3AA-6746-B4E5-C52EBB4D0CEE}" type="slidenum">
              <a:rPr lang="nb-NO" smtClean="0"/>
              <a:t>7</a:t>
            </a:fld>
            <a:endParaRPr lang="nb-NO"/>
          </a:p>
        </p:txBody>
      </p:sp>
    </p:spTree>
    <p:extLst>
      <p:ext uri="{BB962C8B-B14F-4D97-AF65-F5344CB8AC3E}">
        <p14:creationId xmlns:p14="http://schemas.microsoft.com/office/powerpoint/2010/main" val="70808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FB21D3-690F-4EF6-8BCC-71C429778241}"/>
              </a:ext>
            </a:extLst>
          </p:cNvPr>
          <p:cNvSpPr>
            <a:spLocks noGrp="1"/>
          </p:cNvSpPr>
          <p:nvPr>
            <p:ph type="title"/>
          </p:nvPr>
        </p:nvSpPr>
        <p:spPr>
          <a:xfrm>
            <a:off x="653143" y="482400"/>
            <a:ext cx="10956471" cy="879188"/>
          </a:xfrm>
        </p:spPr>
        <p:txBody>
          <a:bodyPr>
            <a:norm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endParaRPr kumimoji="0" lang="nb-NO" sz="32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
        <p:nvSpPr>
          <p:cNvPr id="19" name="Rektangel: avrundede hjørner 18">
            <a:extLst>
              <a:ext uri="{FF2B5EF4-FFF2-40B4-BE49-F238E27FC236}">
                <a16:creationId xmlns:a16="http://schemas.microsoft.com/office/drawing/2014/main" id="{69E2A278-8E48-47C1-8B40-AFDEED4CC52C}"/>
              </a:ext>
            </a:extLst>
          </p:cNvPr>
          <p:cNvSpPr/>
          <p:nvPr/>
        </p:nvSpPr>
        <p:spPr>
          <a:xfrm>
            <a:off x="988664" y="2035014"/>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Bilde 9" descr="Et bilde som inneholder tekst, paraply, tilbehør, dokument&#10;&#10;Automatisk generert beskrivelse">
            <a:extLst>
              <a:ext uri="{FF2B5EF4-FFF2-40B4-BE49-F238E27FC236}">
                <a16:creationId xmlns:a16="http://schemas.microsoft.com/office/drawing/2014/main" id="{F86C763B-6E0D-4701-87A1-D6648D0DF58C}"/>
              </a:ext>
            </a:extLst>
          </p:cNvPr>
          <p:cNvPicPr>
            <a:picLocks noChangeAspect="1"/>
          </p:cNvPicPr>
          <p:nvPr/>
        </p:nvPicPr>
        <p:blipFill>
          <a:blip r:embed="rId3"/>
          <a:stretch>
            <a:fillRect/>
          </a:stretch>
        </p:blipFill>
        <p:spPr>
          <a:xfrm>
            <a:off x="1106317" y="2137692"/>
            <a:ext cx="2288194" cy="2222109"/>
          </a:xfrm>
          <a:prstGeom prst="rect">
            <a:avLst/>
          </a:prstGeom>
        </p:spPr>
      </p:pic>
      <p:pic>
        <p:nvPicPr>
          <p:cNvPr id="12" name="Bilde 11" descr="Et bilde som inneholder tekst, linjetegning, vektorgrafikk&#10;&#10;Automatisk generert beskrivelse">
            <a:extLst>
              <a:ext uri="{FF2B5EF4-FFF2-40B4-BE49-F238E27FC236}">
                <a16:creationId xmlns:a16="http://schemas.microsoft.com/office/drawing/2014/main" id="{EDFC8430-1BD2-4573-A169-560394BF3FC5}"/>
              </a:ext>
            </a:extLst>
          </p:cNvPr>
          <p:cNvPicPr>
            <a:picLocks noChangeAspect="1"/>
          </p:cNvPicPr>
          <p:nvPr/>
        </p:nvPicPr>
        <p:blipFill>
          <a:blip r:embed="rId4"/>
          <a:stretch>
            <a:fillRect/>
          </a:stretch>
        </p:blipFill>
        <p:spPr>
          <a:xfrm>
            <a:off x="2636533" y="3309755"/>
            <a:ext cx="837452" cy="900261"/>
          </a:xfrm>
          <a:prstGeom prst="rect">
            <a:avLst/>
          </a:prstGeom>
        </p:spPr>
      </p:pic>
      <p:sp>
        <p:nvSpPr>
          <p:cNvPr id="24" name="Ellipse 23">
            <a:extLst>
              <a:ext uri="{FF2B5EF4-FFF2-40B4-BE49-F238E27FC236}">
                <a16:creationId xmlns:a16="http://schemas.microsoft.com/office/drawing/2014/main" id="{A203F5D8-37BC-41B5-AD53-B77FFB077480}"/>
              </a:ext>
            </a:extLst>
          </p:cNvPr>
          <p:cNvSpPr/>
          <p:nvPr/>
        </p:nvSpPr>
        <p:spPr>
          <a:xfrm>
            <a:off x="799486" y="1854490"/>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3</a:t>
            </a:r>
          </a:p>
        </p:txBody>
      </p:sp>
      <p:sp>
        <p:nvSpPr>
          <p:cNvPr id="17" name="Rectangle: Rounded Corners 21">
            <a:extLst>
              <a:ext uri="{FF2B5EF4-FFF2-40B4-BE49-F238E27FC236}">
                <a16:creationId xmlns:a16="http://schemas.microsoft.com/office/drawing/2014/main" id="{CA8A8609-6D6D-4A76-8AED-1A5919D2CC55}"/>
              </a:ext>
            </a:extLst>
          </p:cNvPr>
          <p:cNvSpPr/>
          <p:nvPr/>
        </p:nvSpPr>
        <p:spPr>
          <a:xfrm>
            <a:off x="988665" y="4666775"/>
            <a:ext cx="2737979"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Sammen finner vi løsninger med dem som trenger det mest</a:t>
            </a:r>
          </a:p>
        </p:txBody>
      </p:sp>
      <p:sp>
        <p:nvSpPr>
          <p:cNvPr id="20" name="Tittel 3">
            <a:extLst>
              <a:ext uri="{FF2B5EF4-FFF2-40B4-BE49-F238E27FC236}">
                <a16:creationId xmlns:a16="http://schemas.microsoft.com/office/drawing/2014/main" id="{70EB1075-8AB6-4021-9C4F-A756D4EEFBF2}"/>
              </a:ext>
            </a:extLst>
          </p:cNvPr>
          <p:cNvSpPr txBox="1">
            <a:spLocks/>
          </p:cNvSpPr>
          <p:nvPr/>
        </p:nvSpPr>
        <p:spPr>
          <a:xfrm>
            <a:off x="4924727" y="1486166"/>
            <a:ext cx="7293997" cy="5409767"/>
          </a:xfrm>
          <a:prstGeom prst="rect">
            <a:avLst/>
          </a:prstGeom>
          <a:solidFill>
            <a:srgbClr val="CCDEE6"/>
          </a:solidFill>
          <a:ln w="12700">
            <a:miter lim="400000"/>
          </a:ln>
        </p:spPr>
        <p:txBody>
          <a:bodyPr lIns="86400" tIns="86400" rIns="86400" bIns="86400" anchor="ctr"/>
          <a:lstStyle>
            <a:defPPr>
              <a:defRPr lang="nb-NO"/>
            </a:defPPr>
            <a:lvl1pPr marR="0" lvl="0" indent="0" defTabSz="1219200" fontAlgn="auto" hangingPunct="0">
              <a:lnSpc>
                <a:spcPct val="100000"/>
              </a:lnSpc>
              <a:spcBef>
                <a:spcPts val="0"/>
              </a:spcBef>
              <a:spcAft>
                <a:spcPts val="0"/>
              </a:spcAft>
              <a:buClrTx/>
              <a:buSzTx/>
              <a:buFontTx/>
              <a:buNone/>
              <a:tabLst/>
              <a:defRPr kumimoji="0" sz="3200" b="0" i="0" u="none" strike="noStrike" kern="0" cap="none" spc="0" normalizeH="0" baseline="0">
                <a:ln>
                  <a:noFill/>
                </a:ln>
                <a:solidFill>
                  <a:srgbClr val="3E3832"/>
                </a:solidFill>
                <a:effectLst/>
                <a:uLnTx/>
                <a:uFillTx/>
                <a:latin typeface="Arial" panose="020B0604020202020204" pitchFamily="34" charset="0"/>
                <a:ea typeface="Source Sans Pro"/>
                <a:cs typeface="Arial" panose="020B0604020202020204" pitchFamily="34" charset="0"/>
              </a:defRPr>
            </a:lvl1pPr>
          </a:lstStyle>
          <a:p>
            <a:pPr marL="0" marR="0" lvl="0" indent="0" algn="l" defTabSz="1219200" rtl="0" eaLnBrk="1" fontAlgn="auto" latinLnBrk="0" hangingPunct="0">
              <a:lnSpc>
                <a:spcPct val="100000"/>
              </a:lnSpc>
              <a:spcBef>
                <a:spcPts val="0"/>
              </a:spcBef>
              <a:spcAft>
                <a:spcPts val="0"/>
              </a:spcAft>
              <a:buClrTx/>
              <a:buSzTx/>
              <a:buFontTx/>
              <a:buNone/>
              <a:tabLst/>
              <a:defRPr/>
            </a:pPr>
            <a:endParaRPr kumimoji="0" lang="nb-NO" sz="3200" b="0" i="0" u="none" strike="noStrike" kern="0" cap="none" spc="0" normalizeH="0" baseline="0" noProof="0">
              <a:ln>
                <a:noFill/>
              </a:ln>
              <a:solidFill>
                <a:srgbClr val="3E3832"/>
              </a:solidFill>
              <a:effectLst/>
              <a:uLnTx/>
              <a:uFillTx/>
              <a:latin typeface="Arial" panose="020B0604020202020204" pitchFamily="34" charset="0"/>
              <a:ea typeface="Source Sans Pro"/>
              <a:cs typeface="Arial" panose="020B0604020202020204" pitchFamily="34" charset="0"/>
            </a:endParaRPr>
          </a:p>
        </p:txBody>
      </p:sp>
      <p:sp>
        <p:nvSpPr>
          <p:cNvPr id="21" name="TekstSylinder 20">
            <a:extLst>
              <a:ext uri="{FF2B5EF4-FFF2-40B4-BE49-F238E27FC236}">
                <a16:creationId xmlns:a16="http://schemas.microsoft.com/office/drawing/2014/main" id="{280BD36F-8F70-4600-9B44-46F4C6057043}"/>
              </a:ext>
            </a:extLst>
          </p:cNvPr>
          <p:cNvSpPr txBox="1"/>
          <p:nvPr/>
        </p:nvSpPr>
        <p:spPr>
          <a:xfrm>
            <a:off x="5160615" y="2693336"/>
            <a:ext cx="6822220"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b-NO" sz="1600" b="0" i="0" dirty="0">
                <a:effectLst/>
                <a:latin typeface="Segoe UI Web (West European)"/>
              </a:rPr>
            </a:br>
            <a:r>
              <a:rPr lang="nb-NO" sz="1600" b="0" i="1" dirty="0">
                <a:solidFill>
                  <a:srgbClr val="000000"/>
                </a:solidFill>
                <a:effectLst/>
                <a:latin typeface="Segoe UI Web (West European)"/>
              </a:rPr>
              <a:t>Alle kan komme i en krevende livssituasjon. Da kan de trenge et apparat rundt seg for å bidra til å gjøre at situasjonen blir lettere. NAV skal være til stede og finne gode løsninger for arbeid, inkludering, aktivitet og støtte for de som opplever en spesielt krevende livssituasjon. For å få til dette, må vi sette brukeren i sentrum, møte individuelle behov, og jobbe for å samhandle sømløst mellom mennesker, enheter, etater og digitale løsninger.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600" i="1" dirty="0">
              <a:solidFill>
                <a:srgbClr val="000000"/>
              </a:solidFill>
              <a:latin typeface="Segoe UI Web (West Europe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600" b="0" i="0" dirty="0">
              <a:solidFill>
                <a:srgbClr val="000000"/>
              </a:solidFill>
              <a:effectLst/>
              <a:latin typeface="Calibri" panose="020F0502020204030204"/>
              <a:cs typeface="Calibri" panose="020F0502020204030204"/>
            </a:endParaRPr>
          </a:p>
        </p:txBody>
      </p:sp>
      <p:sp>
        <p:nvSpPr>
          <p:cNvPr id="3" name="TekstSylinder 2">
            <a:extLst>
              <a:ext uri="{FF2B5EF4-FFF2-40B4-BE49-F238E27FC236}">
                <a16:creationId xmlns:a16="http://schemas.microsoft.com/office/drawing/2014/main" id="{69D81C8D-C2E7-49D4-80D3-255A52CEA54C}"/>
              </a:ext>
            </a:extLst>
          </p:cNvPr>
          <p:cNvSpPr txBox="1"/>
          <p:nvPr/>
        </p:nvSpPr>
        <p:spPr>
          <a:xfrm>
            <a:off x="5238044" y="2471524"/>
            <a:ext cx="6822220" cy="369332"/>
          </a:xfrm>
          <a:prstGeom prst="rect">
            <a:avLst/>
          </a:prstGeom>
          <a:noFill/>
        </p:spPr>
        <p:txBody>
          <a:bodyPr wrap="square" rtlCol="0">
            <a:spAutoFit/>
          </a:bodyPr>
          <a:lstStyle/>
          <a:p>
            <a:r>
              <a:rPr lang="nb-NO"/>
              <a:t>- </a:t>
            </a:r>
          </a:p>
        </p:txBody>
      </p:sp>
      <p:sp>
        <p:nvSpPr>
          <p:cNvPr id="14" name="Tittel 3">
            <a:extLst>
              <a:ext uri="{FF2B5EF4-FFF2-40B4-BE49-F238E27FC236}">
                <a16:creationId xmlns:a16="http://schemas.microsoft.com/office/drawing/2014/main" id="{AAAB6B1B-B281-4A27-BB7A-609F884F7F49}"/>
              </a:ext>
            </a:extLst>
          </p:cNvPr>
          <p:cNvSpPr txBox="1">
            <a:spLocks/>
          </p:cNvSpPr>
          <p:nvPr/>
        </p:nvSpPr>
        <p:spPr>
          <a:xfrm>
            <a:off x="0" y="0"/>
            <a:ext cx="12192000" cy="1486166"/>
          </a:xfrm>
          <a:prstGeom prst="rect">
            <a:avLst/>
          </a:prstGeom>
          <a:solidFill>
            <a:srgbClr val="005B82"/>
          </a:solidFill>
          <a:ln w="12700">
            <a:miter lim="400000"/>
          </a:ln>
        </p:spPr>
        <p:txBody>
          <a:bodyPr lIns="86400" tIns="86400" rIns="86400" bIns="86400" anchor="ctr">
            <a:noAutofit/>
          </a:bodyPr>
          <a:lstStyle>
            <a:defPPr>
              <a:defRPr lang="nb-NO"/>
            </a:defPPr>
            <a:lvl1pPr marR="0" lvl="0" indent="0" algn="ctr" defTabSz="1219200" fontAlgn="auto" hangingPunct="0">
              <a:lnSpc>
                <a:spcPct val="90000"/>
              </a:lnSpc>
              <a:spcBef>
                <a:spcPct val="0"/>
              </a:spcBef>
              <a:spcAft>
                <a:spcPts val="0"/>
              </a:spcAft>
              <a:buClrTx/>
              <a:buSzTx/>
              <a:buFontTx/>
              <a:buNone/>
              <a:tabLst/>
              <a:defRPr kumimoji="0" sz="3600" b="0" i="0" u="none" strike="noStrike" kern="0" cap="none" spc="0" normalizeH="0" baseline="0">
                <a:ln>
                  <a:noFill/>
                </a:ln>
                <a:solidFill>
                  <a:srgbClr val="FFFFFF"/>
                </a:solidFill>
                <a:effectLst/>
                <a:uLnTx/>
                <a:uFillTx/>
                <a:latin typeface="Arial" panose="020B0604020202020204" pitchFamily="34" charset="0"/>
                <a:ea typeface="Source Sans Pro"/>
                <a:cs typeface="Arial" panose="020B0604020202020204" pitchFamily="34" charset="0"/>
              </a:defRPr>
            </a:lvl1pPr>
          </a:lstStyle>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Sammen finner vi løsninger </a:t>
            </a:r>
            <a:r>
              <a:rPr lang="nb-NO" sz="3200">
                <a:latin typeface="Arial"/>
                <a:cs typeface="Arial"/>
              </a:rPr>
              <a:t>med</a:t>
            </a:r>
            <a:r>
              <a:rPr kumimoji="0" lang="nb-NO" sz="3200" b="0" i="0" u="none" strike="noStrike" kern="0" cap="none" spc="0" normalizeH="0" baseline="0" noProof="0">
                <a:ln>
                  <a:noFill/>
                </a:ln>
                <a:solidFill>
                  <a:srgbClr val="FFFFFF"/>
                </a:solidFill>
                <a:effectLst/>
                <a:uLnTx/>
                <a:uFillTx/>
                <a:latin typeface="Arial"/>
                <a:ea typeface="Source Sans Pro"/>
                <a:cs typeface="Arial"/>
              </a:rPr>
              <a:t> </a:t>
            </a:r>
          </a:p>
          <a:p>
            <a:pPr marL="0" marR="0" lvl="0" indent="0" algn="ctr" defTabSz="1219200" rtl="0" eaLnBrk="1" fontAlgn="auto" latinLnBrk="0" hangingPunct="0">
              <a:lnSpc>
                <a:spcPct val="90000"/>
              </a:lnSpc>
              <a:spcBef>
                <a:spcPct val="0"/>
              </a:spcBef>
              <a:spcAft>
                <a:spcPts val="0"/>
              </a:spcAft>
              <a:buClrTx/>
              <a:buSzTx/>
              <a:buFontTx/>
              <a:buNone/>
              <a:tabLst/>
              <a:defRPr/>
            </a:pPr>
            <a:r>
              <a:rPr kumimoji="0" lang="nb-NO" sz="3200" b="0" i="0" u="none" strike="noStrike" kern="0" cap="none" spc="0" normalizeH="0" baseline="0" noProof="0">
                <a:ln>
                  <a:noFill/>
                </a:ln>
                <a:solidFill>
                  <a:srgbClr val="FFFFFF"/>
                </a:solidFill>
                <a:effectLst/>
                <a:uLnTx/>
                <a:uFillTx/>
                <a:latin typeface="Arial"/>
                <a:ea typeface="Source Sans Pro"/>
                <a:cs typeface="Arial"/>
              </a:rPr>
              <a:t>dem som trenger det mest</a:t>
            </a:r>
          </a:p>
        </p:txBody>
      </p:sp>
      <p:sp>
        <p:nvSpPr>
          <p:cNvPr id="15" name="Ellipse 14">
            <a:extLst>
              <a:ext uri="{FF2B5EF4-FFF2-40B4-BE49-F238E27FC236}">
                <a16:creationId xmlns:a16="http://schemas.microsoft.com/office/drawing/2014/main" id="{7BEE9452-3621-4D56-80D9-6E7214318871}"/>
              </a:ext>
            </a:extLst>
          </p:cNvPr>
          <p:cNvSpPr/>
          <p:nvPr/>
        </p:nvSpPr>
        <p:spPr>
          <a:xfrm>
            <a:off x="461441" y="262778"/>
            <a:ext cx="947909" cy="93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4400" b="1">
                <a:solidFill>
                  <a:srgbClr val="000000"/>
                </a:solidFill>
                <a:latin typeface="Arial" panose="020B0604020202020204" pitchFamily="34" charset="0"/>
                <a:cs typeface="Arial" panose="020B0604020202020204" pitchFamily="34" charset="0"/>
              </a:rPr>
              <a:t>3</a:t>
            </a:r>
            <a:endParaRPr kumimoji="0" lang="nb-NO"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Plassholder for lysbildenummer 3">
            <a:extLst>
              <a:ext uri="{FF2B5EF4-FFF2-40B4-BE49-F238E27FC236}">
                <a16:creationId xmlns:a16="http://schemas.microsoft.com/office/drawing/2014/main" id="{908D9E1F-EB4E-4B56-8271-490E2DBD1324}"/>
              </a:ext>
            </a:extLst>
          </p:cNvPr>
          <p:cNvSpPr>
            <a:spLocks noGrp="1"/>
          </p:cNvSpPr>
          <p:nvPr>
            <p:ph type="sldNum" sz="quarter" idx="12"/>
          </p:nvPr>
        </p:nvSpPr>
        <p:spPr/>
        <p:txBody>
          <a:bodyPr/>
          <a:lstStyle/>
          <a:p>
            <a:fld id="{95102788-B3AA-6746-B4E5-C52EBB4D0CEE}" type="slidenum">
              <a:rPr lang="nb-NO" smtClean="0"/>
              <a:t>8</a:t>
            </a:fld>
            <a:endParaRPr lang="nb-NO"/>
          </a:p>
        </p:txBody>
      </p:sp>
    </p:spTree>
    <p:extLst>
      <p:ext uri="{BB962C8B-B14F-4D97-AF65-F5344CB8AC3E}">
        <p14:creationId xmlns:p14="http://schemas.microsoft.com/office/powerpoint/2010/main" val="418604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ktangel: avrundede hjørner 12">
            <a:extLst>
              <a:ext uri="{FF2B5EF4-FFF2-40B4-BE49-F238E27FC236}">
                <a16:creationId xmlns:a16="http://schemas.microsoft.com/office/drawing/2014/main" id="{A59B1001-8E99-41FF-8238-40A1F09F73DE}"/>
              </a:ext>
            </a:extLst>
          </p:cNvPr>
          <p:cNvSpPr/>
          <p:nvPr/>
        </p:nvSpPr>
        <p:spPr>
          <a:xfrm>
            <a:off x="1320619" y="54118"/>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ktangel: avrundede hjørner 17">
            <a:extLst>
              <a:ext uri="{FF2B5EF4-FFF2-40B4-BE49-F238E27FC236}">
                <a16:creationId xmlns:a16="http://schemas.microsoft.com/office/drawing/2014/main" id="{FAF94706-10AA-435F-A36E-67A116004FA6}"/>
              </a:ext>
            </a:extLst>
          </p:cNvPr>
          <p:cNvSpPr/>
          <p:nvPr/>
        </p:nvSpPr>
        <p:spPr>
          <a:xfrm>
            <a:off x="4692357" y="54118"/>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ktangel: avrundede hjørner 18">
            <a:extLst>
              <a:ext uri="{FF2B5EF4-FFF2-40B4-BE49-F238E27FC236}">
                <a16:creationId xmlns:a16="http://schemas.microsoft.com/office/drawing/2014/main" id="{69E2A278-8E48-47C1-8B40-AFDEED4CC52C}"/>
              </a:ext>
            </a:extLst>
          </p:cNvPr>
          <p:cNvSpPr/>
          <p:nvPr/>
        </p:nvSpPr>
        <p:spPr>
          <a:xfrm>
            <a:off x="8113080" y="54118"/>
            <a:ext cx="2737980" cy="2525017"/>
          </a:xfrm>
          <a:prstGeom prst="roundRect">
            <a:avLst/>
          </a:prstGeom>
          <a:noFill/>
          <a:ln w="38100">
            <a:solidFill>
              <a:srgbClr val="337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Bilde 9" descr="Et bilde som inneholder tekst, paraply, tilbehør, dokument&#10;&#10;Automatisk generert beskrivelse">
            <a:extLst>
              <a:ext uri="{FF2B5EF4-FFF2-40B4-BE49-F238E27FC236}">
                <a16:creationId xmlns:a16="http://schemas.microsoft.com/office/drawing/2014/main" id="{F86C763B-6E0D-4701-87A1-D6648D0DF58C}"/>
              </a:ext>
            </a:extLst>
          </p:cNvPr>
          <p:cNvPicPr>
            <a:picLocks noChangeAspect="1"/>
          </p:cNvPicPr>
          <p:nvPr/>
        </p:nvPicPr>
        <p:blipFill>
          <a:blip r:embed="rId3"/>
          <a:stretch>
            <a:fillRect/>
          </a:stretch>
        </p:blipFill>
        <p:spPr>
          <a:xfrm>
            <a:off x="8300675" y="234884"/>
            <a:ext cx="2288194" cy="2222109"/>
          </a:xfrm>
          <a:prstGeom prst="rect">
            <a:avLst/>
          </a:prstGeom>
        </p:spPr>
      </p:pic>
      <p:pic>
        <p:nvPicPr>
          <p:cNvPr id="12" name="Bilde 11" descr="Et bilde som inneholder tekst, linjetegning, vektorgrafikk&#10;&#10;Automatisk generert beskrivelse">
            <a:extLst>
              <a:ext uri="{FF2B5EF4-FFF2-40B4-BE49-F238E27FC236}">
                <a16:creationId xmlns:a16="http://schemas.microsoft.com/office/drawing/2014/main" id="{EDFC8430-1BD2-4573-A169-560394BF3FC5}"/>
              </a:ext>
            </a:extLst>
          </p:cNvPr>
          <p:cNvPicPr>
            <a:picLocks noChangeAspect="1"/>
          </p:cNvPicPr>
          <p:nvPr/>
        </p:nvPicPr>
        <p:blipFill>
          <a:blip r:embed="rId4"/>
          <a:stretch>
            <a:fillRect/>
          </a:stretch>
        </p:blipFill>
        <p:spPr>
          <a:xfrm>
            <a:off x="9716361" y="1410541"/>
            <a:ext cx="837452" cy="900261"/>
          </a:xfrm>
          <a:prstGeom prst="rect">
            <a:avLst/>
          </a:prstGeom>
        </p:spPr>
      </p:pic>
      <p:pic>
        <p:nvPicPr>
          <p:cNvPr id="15" name="Bilde 14" descr="Et bilde som inneholder tekst&#10;&#10;Automatisk generert beskrivelse">
            <a:extLst>
              <a:ext uri="{FF2B5EF4-FFF2-40B4-BE49-F238E27FC236}">
                <a16:creationId xmlns:a16="http://schemas.microsoft.com/office/drawing/2014/main" id="{18FE659B-9ABE-4B5A-AD01-6927383EA975}"/>
              </a:ext>
            </a:extLst>
          </p:cNvPr>
          <p:cNvPicPr>
            <a:picLocks noChangeAspect="1"/>
          </p:cNvPicPr>
          <p:nvPr/>
        </p:nvPicPr>
        <p:blipFill>
          <a:blip r:embed="rId5"/>
          <a:stretch>
            <a:fillRect/>
          </a:stretch>
        </p:blipFill>
        <p:spPr>
          <a:xfrm>
            <a:off x="1516784" y="527163"/>
            <a:ext cx="2467730" cy="1637549"/>
          </a:xfrm>
          <a:prstGeom prst="rect">
            <a:avLst/>
          </a:prstGeom>
        </p:spPr>
      </p:pic>
      <p:sp>
        <p:nvSpPr>
          <p:cNvPr id="16" name="Ellipse 15">
            <a:extLst>
              <a:ext uri="{FF2B5EF4-FFF2-40B4-BE49-F238E27FC236}">
                <a16:creationId xmlns:a16="http://schemas.microsoft.com/office/drawing/2014/main" id="{A84B14F6-824C-4723-9CB2-2B3762C5BAD3}"/>
              </a:ext>
            </a:extLst>
          </p:cNvPr>
          <p:cNvSpPr/>
          <p:nvPr/>
        </p:nvSpPr>
        <p:spPr>
          <a:xfrm>
            <a:off x="1109860" y="-11918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1</a:t>
            </a:r>
          </a:p>
        </p:txBody>
      </p:sp>
      <p:sp>
        <p:nvSpPr>
          <p:cNvPr id="23" name="Ellipse 22">
            <a:extLst>
              <a:ext uri="{FF2B5EF4-FFF2-40B4-BE49-F238E27FC236}">
                <a16:creationId xmlns:a16="http://schemas.microsoft.com/office/drawing/2014/main" id="{6069068B-9FD5-4CC6-998C-B267ECB8C2A9}"/>
              </a:ext>
            </a:extLst>
          </p:cNvPr>
          <p:cNvSpPr/>
          <p:nvPr/>
        </p:nvSpPr>
        <p:spPr>
          <a:xfrm>
            <a:off x="4448116" y="-161542"/>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2</a:t>
            </a:r>
          </a:p>
        </p:txBody>
      </p:sp>
      <p:sp>
        <p:nvSpPr>
          <p:cNvPr id="24" name="Ellipse 23">
            <a:extLst>
              <a:ext uri="{FF2B5EF4-FFF2-40B4-BE49-F238E27FC236}">
                <a16:creationId xmlns:a16="http://schemas.microsoft.com/office/drawing/2014/main" id="{A203F5D8-37BC-41B5-AD53-B77FFB077480}"/>
              </a:ext>
            </a:extLst>
          </p:cNvPr>
          <p:cNvSpPr/>
          <p:nvPr/>
        </p:nvSpPr>
        <p:spPr>
          <a:xfrm>
            <a:off x="8002925" y="-119183"/>
            <a:ext cx="613663" cy="617034"/>
          </a:xfrm>
          <a:prstGeom prst="ellipse">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 tIns="72000" rIns="36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3</a:t>
            </a:r>
          </a:p>
        </p:txBody>
      </p:sp>
      <p:pic>
        <p:nvPicPr>
          <p:cNvPr id="6" name="Bilde 5">
            <a:extLst>
              <a:ext uri="{FF2B5EF4-FFF2-40B4-BE49-F238E27FC236}">
                <a16:creationId xmlns:a16="http://schemas.microsoft.com/office/drawing/2014/main" id="{2344C42F-BD9C-45F7-B4D3-29B9EFE3DA9D}"/>
              </a:ext>
            </a:extLst>
          </p:cNvPr>
          <p:cNvPicPr>
            <a:picLocks noChangeAspect="1"/>
          </p:cNvPicPr>
          <p:nvPr/>
        </p:nvPicPr>
        <p:blipFill>
          <a:blip r:embed="rId6"/>
          <a:stretch>
            <a:fillRect/>
          </a:stretch>
        </p:blipFill>
        <p:spPr>
          <a:xfrm>
            <a:off x="4787069" y="658660"/>
            <a:ext cx="2597540" cy="1456053"/>
          </a:xfrm>
          <a:prstGeom prst="rect">
            <a:avLst/>
          </a:prstGeom>
        </p:spPr>
      </p:pic>
      <p:sp>
        <p:nvSpPr>
          <p:cNvPr id="17" name="Rectangle: Rounded Corners 21">
            <a:extLst>
              <a:ext uri="{FF2B5EF4-FFF2-40B4-BE49-F238E27FC236}">
                <a16:creationId xmlns:a16="http://schemas.microsoft.com/office/drawing/2014/main" id="{CA8A8609-6D6D-4A76-8AED-1A5919D2CC55}"/>
              </a:ext>
            </a:extLst>
          </p:cNvPr>
          <p:cNvSpPr/>
          <p:nvPr/>
        </p:nvSpPr>
        <p:spPr>
          <a:xfrm>
            <a:off x="8113080" y="2658838"/>
            <a:ext cx="2737979"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Sammen finner vi løsninger med dem som trenger det mest</a:t>
            </a:r>
          </a:p>
        </p:txBody>
      </p:sp>
      <p:sp>
        <p:nvSpPr>
          <p:cNvPr id="25" name="Rectangle: Rounded Corners 21">
            <a:extLst>
              <a:ext uri="{FF2B5EF4-FFF2-40B4-BE49-F238E27FC236}">
                <a16:creationId xmlns:a16="http://schemas.microsoft.com/office/drawing/2014/main" id="{987A62A5-B3F0-4896-A6A9-3216821E3904}"/>
              </a:ext>
            </a:extLst>
          </p:cNvPr>
          <p:cNvSpPr/>
          <p:nvPr/>
        </p:nvSpPr>
        <p:spPr>
          <a:xfrm>
            <a:off x="1320619" y="2658838"/>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FF"/>
                </a:solidFill>
                <a:effectLst/>
                <a:uLnTx/>
                <a:uFillTx/>
                <a:latin typeface="Arial" panose="020B0604020202020204"/>
                <a:ea typeface="+mn-ea"/>
                <a:cs typeface="+mn-cs"/>
              </a:rPr>
              <a:t>Vi mobiliserer arbeidskraft i et arbeidsliv i rask omstilling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Rounded Corners 21">
            <a:extLst>
              <a:ext uri="{FF2B5EF4-FFF2-40B4-BE49-F238E27FC236}">
                <a16:creationId xmlns:a16="http://schemas.microsoft.com/office/drawing/2014/main" id="{AF215404-B9A4-4FCD-9CC1-0DBD7B443811}"/>
              </a:ext>
            </a:extLst>
          </p:cNvPr>
          <p:cNvSpPr/>
          <p:nvPr/>
        </p:nvSpPr>
        <p:spPr>
          <a:xfrm>
            <a:off x="4709756" y="2658838"/>
            <a:ext cx="2737980" cy="1364761"/>
          </a:xfrm>
          <a:prstGeom prst="roundRect">
            <a:avLst>
              <a:gd name="adj" fmla="val 8515"/>
            </a:avLst>
          </a:prstGeom>
          <a:solidFill>
            <a:srgbClr val="005B82"/>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lIns="396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Alle får ytelsene de har krav på – enkelt og forutsigbart</a:t>
            </a:r>
          </a:p>
        </p:txBody>
      </p:sp>
      <p:sp>
        <p:nvSpPr>
          <p:cNvPr id="3" name="Plassholder for lysbildenummer 2">
            <a:extLst>
              <a:ext uri="{FF2B5EF4-FFF2-40B4-BE49-F238E27FC236}">
                <a16:creationId xmlns:a16="http://schemas.microsoft.com/office/drawing/2014/main" id="{4E546A4D-4670-4552-8B5F-DCA67E39A49B}"/>
              </a:ext>
            </a:extLst>
          </p:cNvPr>
          <p:cNvSpPr>
            <a:spLocks noGrp="1"/>
          </p:cNvSpPr>
          <p:nvPr>
            <p:ph type="sldNum" sz="quarter" idx="12"/>
          </p:nvPr>
        </p:nvSpPr>
        <p:spPr/>
        <p:txBody>
          <a:bodyPr/>
          <a:lstStyle/>
          <a:p>
            <a:fld id="{95102788-B3AA-6746-B4E5-C52EBB4D0CEE}" type="slidenum">
              <a:rPr lang="nb-NO" smtClean="0"/>
              <a:t>9</a:t>
            </a:fld>
            <a:endParaRPr lang="nb-NO"/>
          </a:p>
        </p:txBody>
      </p:sp>
      <p:sp>
        <p:nvSpPr>
          <p:cNvPr id="20" name="TekstSylinder 19">
            <a:extLst>
              <a:ext uri="{FF2B5EF4-FFF2-40B4-BE49-F238E27FC236}">
                <a16:creationId xmlns:a16="http://schemas.microsoft.com/office/drawing/2014/main" id="{6CA069A9-DFB2-441F-9A2D-6A8FBF0CE19D}"/>
              </a:ext>
            </a:extLst>
          </p:cNvPr>
          <p:cNvSpPr txBox="1"/>
          <p:nvPr/>
        </p:nvSpPr>
        <p:spPr>
          <a:xfrm>
            <a:off x="1320619" y="4087614"/>
            <a:ext cx="2737980" cy="2677656"/>
          </a:xfrm>
          <a:prstGeom prst="rect">
            <a:avLst/>
          </a:prstGeom>
          <a:solidFill>
            <a:srgbClr val="E3B0A8"/>
          </a:solidFill>
        </p:spPr>
        <p:txBody>
          <a:bodyPr wrap="square" lIns="91440" tIns="45720" rIns="91440" bIns="45720" rtlCol="0" anchor="t">
            <a:spAutoFit/>
          </a:bodyPr>
          <a:lstStyle/>
          <a:p>
            <a:pPr marL="285750" indent="-285750">
              <a:buFont typeface="Arial"/>
              <a:buChar char="•"/>
            </a:pPr>
            <a:r>
              <a:rPr kumimoji="0" lang="nb-NO" sz="1400" b="0" i="0" u="none" strike="noStrike" kern="0" cap="none" spc="0" normalizeH="0" baseline="0" noProof="0" dirty="0">
                <a:ln>
                  <a:noFill/>
                </a:ln>
                <a:effectLst/>
                <a:uLnTx/>
                <a:uFillTx/>
                <a:ea typeface="Source Sans Pro"/>
                <a:cs typeface="Arial" panose="020B0604020202020204" pitchFamily="34" charset="0"/>
              </a:rPr>
              <a:t>Hva kan vi i fellesskap gjøre for å mobilisere arbeidskraft i et arbeidsliv i rask omstilling?</a:t>
            </a:r>
          </a:p>
          <a:p>
            <a:pPr marL="285750" indent="-285750">
              <a:buFont typeface="Arial"/>
              <a:buChar char="•"/>
            </a:pPr>
            <a:endParaRPr lang="nb-NO" sz="1400" kern="0" dirty="0">
              <a:cs typeface="Arial" panose="020B0604020202020204" pitchFamily="34" charset="0"/>
            </a:endParaRPr>
          </a:p>
          <a:p>
            <a:pPr marL="285750" indent="-285750">
              <a:buFont typeface="Arial"/>
              <a:buChar char="•"/>
            </a:pPr>
            <a:r>
              <a:rPr lang="nb-NO" sz="1400" dirty="0"/>
              <a:t>Hvilken rolle kan kommunen spille for å bidra til</a:t>
            </a:r>
            <a:endParaRPr lang="nb-NO" sz="1400" dirty="0">
              <a:cs typeface="Calibri"/>
            </a:endParaRPr>
          </a:p>
          <a:p>
            <a:pPr marL="742950" lvl="1" indent="-285750">
              <a:buFont typeface="Arial"/>
              <a:buChar char="•"/>
            </a:pPr>
            <a:r>
              <a:rPr lang="nb-NO" sz="1400" dirty="0"/>
              <a:t>integrering av de som står utenfor arbeidslivet</a:t>
            </a:r>
            <a:r>
              <a:rPr lang="nb-NO" sz="1400" dirty="0">
                <a:cs typeface="Calibri"/>
              </a:rPr>
              <a:t>?</a:t>
            </a:r>
          </a:p>
          <a:p>
            <a:pPr marL="742950" lvl="1" indent="-285750">
              <a:buFont typeface="Arial"/>
              <a:buChar char="•"/>
            </a:pPr>
            <a:r>
              <a:rPr lang="nb-NO" sz="1400" dirty="0">
                <a:cs typeface="Calibri"/>
              </a:rPr>
              <a:t>rekruttering til et arbeidsmarked med store behov?</a:t>
            </a:r>
          </a:p>
        </p:txBody>
      </p:sp>
      <p:sp>
        <p:nvSpPr>
          <p:cNvPr id="21" name="TekstSylinder 20">
            <a:extLst>
              <a:ext uri="{FF2B5EF4-FFF2-40B4-BE49-F238E27FC236}">
                <a16:creationId xmlns:a16="http://schemas.microsoft.com/office/drawing/2014/main" id="{BE4F7B4A-1FDE-4A30-9595-32071F2A46E5}"/>
              </a:ext>
            </a:extLst>
          </p:cNvPr>
          <p:cNvSpPr txBox="1"/>
          <p:nvPr/>
        </p:nvSpPr>
        <p:spPr>
          <a:xfrm>
            <a:off x="4692358" y="4087916"/>
            <a:ext cx="2737980" cy="2677656"/>
          </a:xfrm>
          <a:prstGeom prst="rect">
            <a:avLst/>
          </a:prstGeom>
          <a:solidFill>
            <a:srgbClr val="E3B0A8"/>
          </a:solidFill>
        </p:spPr>
        <p:txBody>
          <a:bodyPr wrap="square" lIns="91440" tIns="45720" rIns="91440" bIns="45720" rtlCol="0" anchor="t">
            <a:spAutoFit/>
          </a:bodyPr>
          <a:lstStyle/>
          <a:p>
            <a:pPr marL="285750" indent="-285750">
              <a:buFont typeface="Arial" panose="020B0604020202020204" pitchFamily="34" charset="0"/>
              <a:buChar char="•"/>
            </a:pPr>
            <a:r>
              <a:rPr kumimoji="0" lang="nb-NO" sz="1400" b="0" i="0" u="none" strike="noStrike" kern="0" cap="none" spc="0" normalizeH="0" baseline="0" noProof="0" dirty="0">
                <a:ln>
                  <a:noFill/>
                </a:ln>
                <a:effectLst/>
                <a:uLnTx/>
                <a:uFillTx/>
                <a:ea typeface="Source Sans Pro"/>
                <a:cs typeface="Arial" panose="020B0604020202020204" pitchFamily="34" charset="0"/>
              </a:rPr>
              <a:t>Hvordan sikrer vi god nok datadeling og felles IT-systemer slik at alle brukerne enkelt og digitalt får de ytelsene de har krav på?</a:t>
            </a:r>
          </a:p>
          <a:p>
            <a:endParaRPr lang="nb-NO" sz="1400" dirty="0"/>
          </a:p>
          <a:p>
            <a:pPr marL="285750" indent="-285750">
              <a:buFont typeface="Arial" panose="020B0604020202020204" pitchFamily="34" charset="0"/>
              <a:buChar char="•"/>
            </a:pPr>
            <a:r>
              <a:rPr lang="nb-NO" sz="1400" dirty="0"/>
              <a:t>Hva kan vi gjøre for å få til sømløst IT-fellesskap mellom stat og kommune? Og mellom kommunene?</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endParaRPr lang="nb-NO" sz="1400" dirty="0"/>
          </a:p>
        </p:txBody>
      </p:sp>
      <p:sp>
        <p:nvSpPr>
          <p:cNvPr id="22" name="TekstSylinder 21">
            <a:extLst>
              <a:ext uri="{FF2B5EF4-FFF2-40B4-BE49-F238E27FC236}">
                <a16:creationId xmlns:a16="http://schemas.microsoft.com/office/drawing/2014/main" id="{A13E6492-AB3C-44C3-A165-1464E4E151ED}"/>
              </a:ext>
            </a:extLst>
          </p:cNvPr>
          <p:cNvSpPr txBox="1"/>
          <p:nvPr/>
        </p:nvSpPr>
        <p:spPr>
          <a:xfrm>
            <a:off x="8191208" y="4067294"/>
            <a:ext cx="2659851" cy="2677656"/>
          </a:xfrm>
          <a:prstGeom prst="rect">
            <a:avLst/>
          </a:prstGeom>
          <a:solidFill>
            <a:srgbClr val="E3B0A8"/>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0" cap="none" spc="0" normalizeH="0" baseline="0" noProof="0" dirty="0">
                <a:ln>
                  <a:noFill/>
                </a:ln>
                <a:effectLst/>
                <a:uLnTx/>
                <a:uFillTx/>
                <a:cs typeface="Arial" panose="020B0604020202020204" pitchFamily="34" charset="0"/>
              </a:rPr>
              <a:t>Hvordan kan vi sammen finne løsninger for hele utfordringsbildet til brukeren?</a:t>
            </a:r>
          </a:p>
          <a:p>
            <a:pPr marR="0" lvl="0" algn="l" defTabSz="914400" rtl="0" eaLnBrk="1" fontAlgn="auto" latinLnBrk="0" hangingPunct="1">
              <a:lnSpc>
                <a:spcPct val="100000"/>
              </a:lnSpc>
              <a:spcBef>
                <a:spcPts val="0"/>
              </a:spcBef>
              <a:spcAft>
                <a:spcPts val="0"/>
              </a:spcAft>
              <a:buClrTx/>
              <a:buSzTx/>
              <a:tabLst/>
              <a:defRPr/>
            </a:pPr>
            <a:endParaRPr lang="nb-NO"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400" dirty="0"/>
              <a:t>Hva gjør vi konkret i partnerskapet for å gjøre NAV-kontorene bedre i stand til å jobbe helhetlig med brukerne?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400" dirty="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400" dirty="0">
              <a:cs typeface="Calibri"/>
            </a:endParaRPr>
          </a:p>
        </p:txBody>
      </p:sp>
    </p:spTree>
    <p:extLst>
      <p:ext uri="{BB962C8B-B14F-4D97-AF65-F5344CB8AC3E}">
        <p14:creationId xmlns:p14="http://schemas.microsoft.com/office/powerpoint/2010/main" val="30118883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a02336-eae7-4eec-abb8-a24232d93693">
      <Terms xmlns="http://schemas.microsoft.com/office/infopath/2007/PartnerControls"/>
    </lcf76f155ced4ddcb4097134ff3c332f>
    <TaxCatchAll xmlns="77b14c51-acec-4e6a-b9f6-f56afd8b11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5FE62EE477D042848D5D71AB81CA92" ma:contentTypeVersion="16" ma:contentTypeDescription="Create a new document." ma:contentTypeScope="" ma:versionID="68602bd1d63f593a7f9ff0a8ab3f009e">
  <xsd:schema xmlns:xsd="http://www.w3.org/2001/XMLSchema" xmlns:xs="http://www.w3.org/2001/XMLSchema" xmlns:p="http://schemas.microsoft.com/office/2006/metadata/properties" xmlns:ns2="64a02336-eae7-4eec-abb8-a24232d93693" xmlns:ns3="77b14c51-acec-4e6a-b9f6-f56afd8b11d2" targetNamespace="http://schemas.microsoft.com/office/2006/metadata/properties" ma:root="true" ma:fieldsID="ea535dc9cd7a52863ecc9657fd9a8e9c" ns2:_="" ns3:_="">
    <xsd:import namespace="64a02336-eae7-4eec-abb8-a24232d93693"/>
    <xsd:import namespace="77b14c51-acec-4e6a-b9f6-f56afd8b11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02336-eae7-4eec-abb8-a24232d93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228493a-ba9a-494e-af97-f05f01d29ce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b14c51-acec-4e6a-b9f6-f56afd8b11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539eb1e-9090-41b6-b549-942b0a360b0d}" ma:internalName="TaxCatchAll" ma:showField="CatchAllData" ma:web="77b14c51-acec-4e6a-b9f6-f56afd8b11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64a02336-eae7-4eec-abb8-a24232d93693"/>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purl.org/dc/dcmitype/"/>
    <ds:schemaRef ds:uri="http://schemas.openxmlformats.org/package/2006/metadata/core-properties"/>
    <ds:schemaRef ds:uri="77b14c51-acec-4e6a-b9f6-f56afd8b11d2"/>
  </ds:schemaRefs>
</ds:datastoreItem>
</file>

<file path=customXml/itemProps2.xml><?xml version="1.0" encoding="utf-8"?>
<ds:datastoreItem xmlns:ds="http://schemas.openxmlformats.org/officeDocument/2006/customXml" ds:itemID="{884E8658-5DE1-47CD-82EF-6E1C21863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a02336-eae7-4eec-abb8-a24232d93693"/>
    <ds:schemaRef ds:uri="77b14c51-acec-4e6a-b9f6-f56afd8b11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NAV_Rød</Template>
  <TotalTime>49</TotalTime>
  <Words>3091</Words>
  <Application>Microsoft Office PowerPoint</Application>
  <PresentationFormat>Widescreen</PresentationFormat>
  <Paragraphs>264</Paragraphs>
  <Slides>16</Slides>
  <Notes>15</Notes>
  <HiddenSlides>2</HiddenSlides>
  <MMClips>0</MMClips>
  <ScaleCrop>false</ScaleCrop>
  <HeadingPairs>
    <vt:vector size="8" baseType="variant">
      <vt:variant>
        <vt:lpstr>Brukte skrifter</vt:lpstr>
      </vt:variant>
      <vt:variant>
        <vt:i4>6</vt:i4>
      </vt:variant>
      <vt:variant>
        <vt:lpstr>Tema</vt:lpstr>
      </vt:variant>
      <vt:variant>
        <vt:i4>1</vt:i4>
      </vt:variant>
      <vt:variant>
        <vt:lpstr>Innebygde OLE-servere</vt:lpstr>
      </vt:variant>
      <vt:variant>
        <vt:i4>1</vt:i4>
      </vt:variant>
      <vt:variant>
        <vt:lpstr>Lysbildetitler</vt:lpstr>
      </vt:variant>
      <vt:variant>
        <vt:i4>16</vt:i4>
      </vt:variant>
    </vt:vector>
  </HeadingPairs>
  <TitlesOfParts>
    <vt:vector size="24" baseType="lpstr">
      <vt:lpstr>Arial</vt:lpstr>
      <vt:lpstr>Arial Nova</vt:lpstr>
      <vt:lpstr>Calibri</vt:lpstr>
      <vt:lpstr>Segoe UI</vt:lpstr>
      <vt:lpstr>Segoe UI Web (West European)</vt:lpstr>
      <vt:lpstr>Wingdings</vt:lpstr>
      <vt:lpstr>Office-tema</vt:lpstr>
      <vt:lpstr>think-cell Slide</vt:lpstr>
      <vt:lpstr>Ny virksomhetsstrategi i NAV </vt:lpstr>
      <vt:lpstr>Ny virksomhetsstrategi i NAV – prosessen hittil</vt:lpstr>
      <vt:lpstr>Hvor står vi i strategiprosessen?</vt:lpstr>
      <vt:lpstr> Troms og Finnmark: Demografi og «utenforskap»</vt:lpstr>
      <vt:lpstr>Tre strategiske fremtidsbilder for de neste ti årene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Hva er gjort, og hva skjer fremover?</vt:lpstr>
      <vt:lpstr>Hvordan er vi kommet frem til temaene for de strategiske ambisjonene?</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Ekanger, Viviann</dc:creator>
  <cp:keywords/>
  <dc:description/>
  <cp:lastModifiedBy>Ekanger, Viviann</cp:lastModifiedBy>
  <cp:revision>3</cp:revision>
  <cp:lastPrinted>2020-04-21T11:47:02Z</cp:lastPrinted>
  <dcterms:created xsi:type="dcterms:W3CDTF">2022-02-23T08:50:01Z</dcterms:created>
  <dcterms:modified xsi:type="dcterms:W3CDTF">2023-09-26T08:58:00Z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0x010100195FE62EE477D042848D5D71AB81CA92</vt:lpwstr>
  </property>
  <property fmtid="{D5CDD505-2E9C-101B-9397-08002B2CF9AE}" pid="3" name="MSIP_Label_d3491420-1ae2-4120-89e6-e6f668f067e2_Enabled">
    <vt:lpwstr>true</vt:lpwstr>
  </property>
  <property fmtid="{D5CDD505-2E9C-101B-9397-08002B2CF9AE}" pid="4" name="MSIP_Label_d3491420-1ae2-4120-89e6-e6f668f067e2_SetDate">
    <vt:lpwstr>2020-07-17T09:01:45Z</vt:lpwstr>
  </property>
  <property fmtid="{D5CDD505-2E9C-101B-9397-08002B2CF9AE}" pid="5" name="MSIP_Label_d3491420-1ae2-4120-89e6-e6f668f067e2_Method">
    <vt:lpwstr>Standard</vt:lpwstr>
  </property>
  <property fmtid="{D5CDD505-2E9C-101B-9397-08002B2CF9AE}" pid="6" name="MSIP_Label_d3491420-1ae2-4120-89e6-e6f668f067e2_Name">
    <vt:lpwstr>d3491420-1ae2-4120-89e6-e6f668f067e2</vt:lpwstr>
  </property>
  <property fmtid="{D5CDD505-2E9C-101B-9397-08002B2CF9AE}" pid="7" name="MSIP_Label_d3491420-1ae2-4120-89e6-e6f668f067e2_SiteId">
    <vt:lpwstr>62366534-1ec3-4962-8869-9b5535279d0b</vt:lpwstr>
  </property>
  <property fmtid="{D5CDD505-2E9C-101B-9397-08002B2CF9AE}" pid="8" name="MSIP_Label_d3491420-1ae2-4120-89e6-e6f668f067e2_ActionId">
    <vt:lpwstr>6aab726e-71e4-4161-a674-ca875e604b1a</vt:lpwstr>
  </property>
  <property fmtid="{D5CDD505-2E9C-101B-9397-08002B2CF9AE}" pid="9" name="MSIP_Label_d3491420-1ae2-4120-89e6-e6f668f067e2_ContentBits">
    <vt:lpwstr>0</vt:lpwstr>
  </property>
</Properties>
</file>